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48"/>
  </p:notesMasterIdLst>
  <p:sldIdLst>
    <p:sldId id="256" r:id="rId3"/>
    <p:sldId id="257" r:id="rId4"/>
    <p:sldId id="258" r:id="rId5"/>
    <p:sldId id="301" r:id="rId6"/>
    <p:sldId id="287" r:id="rId7"/>
    <p:sldId id="288" r:id="rId8"/>
    <p:sldId id="289"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90" r:id="rId38"/>
    <p:sldId id="292" r:id="rId39"/>
    <p:sldId id="293" r:id="rId40"/>
    <p:sldId id="294" r:id="rId41"/>
    <p:sldId id="295" r:id="rId42"/>
    <p:sldId id="299" r:id="rId43"/>
    <p:sldId id="297" r:id="rId44"/>
    <p:sldId id="302" r:id="rId45"/>
    <p:sldId id="298" r:id="rId46"/>
    <p:sldId id="300" r:id="rId4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hnuhbkFjICt9UeURi5eSZXWe+R9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NNIFER SZKATULSK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8D82D0-3614-47EE-94D8-972C161CB70B}">
  <a:tblStyle styleId="{E58D82D0-3614-47EE-94D8-972C161CB70B}"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71644" autoAdjust="0"/>
  </p:normalViewPr>
  <p:slideViewPr>
    <p:cSldViewPr snapToGrid="0">
      <p:cViewPr varScale="1">
        <p:scale>
          <a:sx n="38" d="100"/>
          <a:sy n="38" d="100"/>
        </p:scale>
        <p:origin x="131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tableStyles" Target="tableStyles.xml"/><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7-31T16:18:17.467" idx="1">
    <p:pos x="10" y="10"/>
    <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T-RPq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 . There is also an acceleration of commercial neurostimulation device coming onto the market</a:t>
            </a:r>
            <a:endParaRPr dirty="0"/>
          </a:p>
        </p:txBody>
      </p:sp>
      <p:sp>
        <p:nvSpPr>
          <p:cNvPr id="132" name="Google Shape;1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Keep the battery fresh</a:t>
            </a:r>
            <a:endParaRPr dirty="0"/>
          </a:p>
          <a:p>
            <a:pPr marL="0" lvl="0" indent="0" algn="l" rtl="0">
              <a:spcBef>
                <a:spcPts val="0"/>
              </a:spcBef>
              <a:spcAft>
                <a:spcPts val="0"/>
              </a:spcAft>
              <a:buNone/>
            </a:pPr>
            <a:r>
              <a:rPr lang="en-US" dirty="0"/>
              <a:t>Components on this device are all exposed, DIY-grade. Discard or repair when signs of wear or malfunction occur.</a:t>
            </a:r>
            <a:endParaRPr dirty="0"/>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6" name="Google Shape;1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Referred to as F, P, O, and T</a:t>
            </a:r>
            <a:endParaRPr dirty="0"/>
          </a:p>
          <a:p>
            <a:pPr marL="0" lvl="0" indent="0" algn="l" rtl="0">
              <a:spcBef>
                <a:spcPts val="0"/>
              </a:spcBef>
              <a:spcAft>
                <a:spcPts val="0"/>
              </a:spcAft>
              <a:buNone/>
            </a:pPr>
            <a:r>
              <a:rPr lang="en-US" dirty="0"/>
              <a:t>Also Note (C) to indicate Center location</a:t>
            </a:r>
            <a:endParaRPr dirty="0"/>
          </a:p>
          <a:p>
            <a:pPr marL="0" lvl="0" indent="0" algn="l" rtl="0">
              <a:spcBef>
                <a:spcPts val="0"/>
              </a:spcBef>
              <a:spcAft>
                <a:spcPts val="0"/>
              </a:spcAft>
              <a:buNone/>
            </a:pPr>
            <a:r>
              <a:rPr lang="en-US" dirty="0"/>
              <a:t>Midline (from front to back)</a:t>
            </a:r>
            <a:endParaRPr dirty="0"/>
          </a:p>
          <a:p>
            <a:pPr marL="0" lvl="0" indent="0" algn="l" rtl="0">
              <a:spcBef>
                <a:spcPts val="0"/>
              </a:spcBef>
              <a:spcAft>
                <a:spcPts val="0"/>
              </a:spcAft>
              <a:buNone/>
            </a:pPr>
            <a:endParaRPr dirty="0"/>
          </a:p>
          <a:p>
            <a:pPr marL="0" lvl="0" indent="0" algn="l" rtl="0">
              <a:spcBef>
                <a:spcPts val="0"/>
              </a:spcBef>
              <a:spcAft>
                <a:spcPts val="0"/>
              </a:spcAft>
              <a:buSzPts val="1100"/>
              <a:buNone/>
            </a:pPr>
            <a:r>
              <a:rPr lang="en-US" sz="1100" dirty="0">
                <a:latin typeface="Arial"/>
                <a:ea typeface="Arial"/>
                <a:cs typeface="Arial"/>
                <a:sym typeface="Arial"/>
              </a:rPr>
              <a:t>The frontal lobe is important for cognitive functions and control of voluntary movement or activity. The parietal lobe processes information about temperature, taste, touch and movement, while the occipital lobe is primarily responsible for vision. The temporal lobe processes memories, integrating them with sensations of taste, sound, sight and touch.</a:t>
            </a:r>
            <a:endParaRPr dirty="0"/>
          </a:p>
        </p:txBody>
      </p:sp>
      <p:sp>
        <p:nvSpPr>
          <p:cNvPr id="163" name="Google Shape;16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 P, O, T</a:t>
            </a:r>
            <a:endParaRPr dirty="0"/>
          </a:p>
          <a:p>
            <a:pPr marL="0" lvl="0" indent="0" algn="l" rtl="0">
              <a:spcBef>
                <a:spcPts val="0"/>
              </a:spcBef>
              <a:spcAft>
                <a:spcPts val="0"/>
              </a:spcAft>
              <a:buNone/>
            </a:pPr>
            <a:r>
              <a:rPr lang="en-US" dirty="0"/>
              <a:t>Odd numbers on the left, even on the right</a:t>
            </a:r>
            <a:endParaRPr dirty="0"/>
          </a:p>
        </p:txBody>
      </p:sp>
      <p:sp>
        <p:nvSpPr>
          <p:cNvPr id="170" name="Google Shape;17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7" name="Google Shape;17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LPP 10% to T3, 20% to C3, 20% to Cz, 20% to C4, 20% to T4, 10% to RPP = 100%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Midline</a:t>
            </a:r>
            <a:endParaRPr dirty="0"/>
          </a:p>
          <a:p>
            <a:pPr marL="0" lvl="0" indent="0" algn="l" rtl="0">
              <a:spcBef>
                <a:spcPts val="0"/>
              </a:spcBef>
              <a:spcAft>
                <a:spcPts val="0"/>
              </a:spcAft>
              <a:buNone/>
            </a:pPr>
            <a:r>
              <a:rPr lang="en-US" dirty="0"/>
              <a:t>Nasion 10% to Fpz, 20% to Fz, 20% to Cz, 20% to Pz, 20% to Oz, 10% to Inion = 100%</a:t>
            </a:r>
            <a:endParaRPr dirty="0"/>
          </a:p>
        </p:txBody>
      </p:sp>
      <p:sp>
        <p:nvSpPr>
          <p:cNvPr id="187" name="Google Shape;18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How are “WE” going to do this, today?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sake of brevity and getting to the good stuff, we will show you how to map of few of the commonly used electrode placements.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cm side of measuring tape</a:t>
            </a:r>
            <a:endParaRPr dirty="0"/>
          </a:p>
        </p:txBody>
      </p:sp>
      <p:sp>
        <p:nvSpPr>
          <p:cNvPr id="195" name="Google Shape;19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4" name="Google Shape;20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105" name="Google Shape;105;p2:notes"/>
          <p:cNvSpPr txBox="1">
            <a:spLocks noGrp="1"/>
          </p:cNvSpPr>
          <p:nvPr>
            <p:ph type="sldNum" idx="12"/>
          </p:nvPr>
        </p:nvSpPr>
        <p:spPr>
          <a:xfrm>
            <a:off x="3884612" y="8685213"/>
            <a:ext cx="2971799" cy="45878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1" name="Google Shape;21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Measurement methods for placement of the F3, F4, P3, and P4 points differ. If measured front-to-back (Fp1-F3-C3-P3-O1 and Fp2-F4-C4-P4-O2 montages), they can be 25% "up" from the front and back points (Fp1, Fp2, O1, and O2). If measured side-to-side (F7-F3-Fz-F4-F8 and T5-P3-Pz-P4-T6 montages), they can be 25% "up" from the side points (F7, F8, T5, and T6). </a:t>
            </a:r>
            <a:r>
              <a:rPr lang="en-US" dirty="0"/>
              <a:t>If measured diagonally, from Nasion to Inion through the C3 and C4 points, they will be 20% in front of and behind the C3 and C4 points. Each of these measurement methods results in different nominal electrode placements.</a:t>
            </a:r>
            <a:endParaRPr dirty="0"/>
          </a:p>
        </p:txBody>
      </p:sp>
      <p:sp>
        <p:nvSpPr>
          <p:cNvPr id="219" name="Google Shape;21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These are 2 inch electrodes, accuracy is a little (slightly/moderately) less important</a:t>
            </a:r>
            <a:endParaRPr dirty="0"/>
          </a:p>
          <a:p>
            <a:pPr marL="0" lvl="0" indent="0" algn="l" rtl="0">
              <a:spcBef>
                <a:spcPts val="0"/>
              </a:spcBef>
              <a:spcAft>
                <a:spcPts val="0"/>
              </a:spcAft>
              <a:buNone/>
            </a:pPr>
            <a:r>
              <a:rPr lang="en-US" dirty="0"/>
              <a:t>However...we are scientists...let's be as accurate as possible</a:t>
            </a:r>
            <a:endParaRPr dirty="0"/>
          </a:p>
          <a:p>
            <a:pPr marL="0" lvl="0" indent="0" algn="l" rtl="0">
              <a:spcBef>
                <a:spcPts val="0"/>
              </a:spcBef>
              <a:spcAft>
                <a:spcPts val="0"/>
              </a:spcAft>
              <a:buNone/>
            </a:pPr>
            <a:endParaRPr dirty="0"/>
          </a:p>
        </p:txBody>
      </p:sp>
      <p:sp>
        <p:nvSpPr>
          <p:cNvPr id="232" name="Google Shape;23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not a metastudy on montages</a:t>
            </a:r>
            <a:endParaRPr dirty="0"/>
          </a:p>
          <a:p>
            <a:pPr marL="0" lvl="0" indent="0" algn="l" rtl="0">
              <a:spcBef>
                <a:spcPts val="0"/>
              </a:spcBef>
              <a:spcAft>
                <a:spcPts val="0"/>
              </a:spcAft>
              <a:buNone/>
            </a:pPr>
            <a:r>
              <a:rPr lang="en-US" dirty="0"/>
              <a:t>Recommendation - follow studies and see if you can replicate results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Many studies that look at the cognitive enhancement benefits of </a:t>
            </a:r>
            <a:r>
              <a:rPr lang="en-US" dirty="0" err="1"/>
              <a:t>tDCS</a:t>
            </a:r>
            <a:r>
              <a:rPr lang="en-US" dirty="0"/>
              <a:t> are poorly designed and lack proper blinding and control conditions.</a:t>
            </a:r>
            <a:endParaRPr dirty="0"/>
          </a:p>
          <a:p>
            <a:pPr marL="0" lvl="0" indent="0" algn="l" rtl="0">
              <a:spcBef>
                <a:spcPts val="0"/>
              </a:spcBef>
              <a:spcAft>
                <a:spcPts val="0"/>
              </a:spcAft>
              <a:buNone/>
            </a:pPr>
            <a:r>
              <a:rPr lang="en-US" dirty="0"/>
              <a:t>Add to the body of knowledge</a:t>
            </a:r>
            <a:endParaRPr dirty="0"/>
          </a:p>
        </p:txBody>
      </p:sp>
      <p:sp>
        <p:nvSpPr>
          <p:cNvPr id="239" name="Google Shape;23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6" name="Google Shape;24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5" name="Google Shape;25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Typical stimulation protocols are 1-2 mA for 20 minutes over the left DLPFC.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    The left DLPFC activity is associated with positive emotional processing.</a:t>
            </a:r>
            <a:endParaRPr dirty="0"/>
          </a:p>
        </p:txBody>
      </p:sp>
      <p:sp>
        <p:nvSpPr>
          <p:cNvPr id="265" name="Google Shape;26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Typical stimulation protocol is 2 mA intensity for 20 minutes.</a:t>
            </a:r>
            <a:endParaRPr dirty="0"/>
          </a:p>
          <a:p>
            <a:pPr marL="0" lvl="0" indent="0" algn="l" rtl="0">
              <a:spcBef>
                <a:spcPts val="0"/>
              </a:spcBef>
              <a:spcAft>
                <a:spcPts val="0"/>
              </a:spcAft>
              <a:buNone/>
            </a:pPr>
            <a:r>
              <a:rPr lang="en-US" dirty="0"/>
              <a:t>Can potentially be used to reduce addictive behaviors that include cravings for tobacco, food, alcohol and drugs. Can potentially also be used for reducing risk taking behavior.</a:t>
            </a:r>
            <a:endParaRPr dirty="0"/>
          </a:p>
        </p:txBody>
      </p:sp>
      <p:sp>
        <p:nvSpPr>
          <p:cNvPr id="278" name="Google Shape;27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7" name="Google Shape;28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Right lateralized tDCS at a max current output 1.6 mA was found to increase the user's ability to solve difficult problems; suggesting this montage may have played a role in mitigating cognitive biases that impede higher creative thinking. 40% of participants were able to find the solution to a difficult problem after receiving right lateralized tDCS, whereas none of the participants were able to solve it beforehand.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 general understanding so far for this montage is that mental templates and/or cognitive biases may be weakened which is associated with users increasing their insightfulness and ability to find novel meaning in a given set of information.</a:t>
            </a:r>
            <a:endParaRPr dirty="0"/>
          </a:p>
        </p:txBody>
      </p:sp>
      <p:sp>
        <p:nvSpPr>
          <p:cNvPr id="294" name="Google Shape;29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0463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Calibri"/>
                <a:ea typeface="Calibri"/>
                <a:cs typeface="Calibri"/>
                <a:sym typeface="Calibri"/>
              </a:rPr>
              <a:t>Measure and mark 5% of total circumference to the left and right of Fpz. These will be your true Fp1 and Fp2 marks.</a:t>
            </a:r>
            <a:endParaRPr dirty="0"/>
          </a:p>
        </p:txBody>
      </p:sp>
      <p:sp>
        <p:nvSpPr>
          <p:cNvPr id="305" name="Google Shape;30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4" name="Google Shape;31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4" name="Google Shape;32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0" name="Google Shape;3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8" name="Google Shape;33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Montage is electrode placement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a protocol? What is the approach?</a:t>
            </a:r>
            <a:endParaRPr dirty="0"/>
          </a:p>
          <a:p>
            <a:pPr marL="0" lvl="0" indent="0" algn="l" rtl="0">
              <a:spcBef>
                <a:spcPts val="0"/>
              </a:spcBef>
              <a:spcAft>
                <a:spcPts val="0"/>
              </a:spcAft>
              <a:buNone/>
            </a:pPr>
            <a:r>
              <a:rPr lang="en-US" dirty="0"/>
              <a:t>1.5mA to 2.0mA – 20 minutes</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1/8 teaspoon per cup (distilled – maybe boiled and cooled water) – future studies coming</a:t>
            </a:r>
            <a:endParaRPr dirty="0"/>
          </a:p>
        </p:txBody>
      </p:sp>
      <p:sp>
        <p:nvSpPr>
          <p:cNvPr id="345" name="Google Shape;345;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2" name="Google Shape;37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4" name="Google Shape;38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0" name="Google Shape;39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6" name="Google Shape;39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one minute to memorize as many of the following words as possible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5053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2" name="Google Shape;40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4" name="Google Shape;41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Did your score change in any way?</a:t>
            </a:r>
            <a:endParaRPr dirty="0"/>
          </a:p>
        </p:txBody>
      </p:sp>
      <p:sp>
        <p:nvSpPr>
          <p:cNvPr id="421" name="Google Shape;42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60 seconds</a:t>
            </a:r>
            <a:endParaRPr dirty="0"/>
          </a:p>
        </p:txBody>
      </p:sp>
      <p:sp>
        <p:nvSpPr>
          <p:cNvPr id="351" name="Google Shape;35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4949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2 minutes to write</a:t>
            </a:r>
          </a:p>
          <a:p>
            <a:pPr marL="0" lvl="0" indent="0" algn="l" rtl="0">
              <a:spcBef>
                <a:spcPts val="0"/>
              </a:spcBef>
              <a:spcAft>
                <a:spcPts val="0"/>
              </a:spcAft>
              <a:buNone/>
            </a:pPr>
            <a:endParaRPr dirty="0"/>
          </a:p>
        </p:txBody>
      </p:sp>
      <p:sp>
        <p:nvSpPr>
          <p:cNvPr id="358" name="Google Shape;35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9827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Baseline</a:t>
            </a:r>
            <a:endParaRPr dirty="0"/>
          </a:p>
        </p:txBody>
      </p:sp>
      <p:sp>
        <p:nvSpPr>
          <p:cNvPr id="365" name="Google Shape;365;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dirty="0"/>
          </a:p>
        </p:txBody>
      </p:sp>
    </p:spTree>
    <p:extLst>
      <p:ext uri="{BB962C8B-B14F-4D97-AF65-F5344CB8AC3E}">
        <p14:creationId xmlns:p14="http://schemas.microsoft.com/office/powerpoint/2010/main" val="1029344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40 AD when Scribonius Largus (Roman Emperor Tiberius Claudius Nero Caesar’s personal physician) claimed that he could relieve headaches by placing a live Torpedo Fish (an electric ray) over the scalp of a patient. For nearly 10 centuries, this form of fish electricity was used to perform rudimentary tDCS </a:t>
            </a:r>
            <a:endParaRPr dirty="0"/>
          </a:p>
        </p:txBody>
      </p:sp>
      <p:sp>
        <p:nvSpPr>
          <p:cNvPr id="126" name="Google Shape;12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 name="Google Shape;1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 name="Google Shape;2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6" name="Google Shape;76;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7" name="Google Shape;77;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2" name="Google Shape;82;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3" name="Google Shape;83;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3" name="Google Shape;93;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4" name="Google Shape;94;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5" name="Google Shape;95;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7" name="Google Shape;27;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 name="Google Shape;3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3" name="Google Shape;3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 name="Google Shape;3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9" name="Google Shape;3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5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5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5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7" name="Google Shape;4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6" name="Google Shape;5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4" name="Google Shape;64;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8" name="Google Shape;68;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0" name="Google Shape;70;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1" name="Google Shape;71;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4" name="Google Shape;1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sp>
        <p:nvSpPr>
          <p:cNvPr id="85" name="Google Shape;8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7" name="Google Shape;87;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dirty="0"/>
          </a:p>
        </p:txBody>
      </p:sp>
      <p:sp>
        <p:nvSpPr>
          <p:cNvPr id="88" name="Google Shape;88;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dirty="0"/>
          </a:p>
        </p:txBody>
      </p:sp>
      <p:sp>
        <p:nvSpPr>
          <p:cNvPr id="89" name="Google Shape;89;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chemeClr val="lt1"/>
                </a:solidFill>
                <a:latin typeface="Calibri"/>
                <a:ea typeface="Calibri"/>
                <a:cs typeface="Calibri"/>
                <a:sym typeface="Calibri"/>
              </a:defRPr>
            </a:lvl1pPr>
            <a:lvl2pPr marL="0" marR="0" lvl="1" indent="0" algn="r" rtl="0">
              <a:spcBef>
                <a:spcPts val="0"/>
              </a:spcBef>
              <a:buNone/>
              <a:defRPr sz="1200" b="0" u="none">
                <a:solidFill>
                  <a:schemeClr val="lt1"/>
                </a:solidFill>
                <a:latin typeface="Calibri"/>
                <a:ea typeface="Calibri"/>
                <a:cs typeface="Calibri"/>
                <a:sym typeface="Calibri"/>
              </a:defRPr>
            </a:lvl2pPr>
            <a:lvl3pPr marL="0" marR="0" lvl="2" indent="0" algn="r" rtl="0">
              <a:spcBef>
                <a:spcPts val="0"/>
              </a:spcBef>
              <a:buNone/>
              <a:defRPr sz="1200" b="0" u="none">
                <a:solidFill>
                  <a:schemeClr val="lt1"/>
                </a:solidFill>
                <a:latin typeface="Calibri"/>
                <a:ea typeface="Calibri"/>
                <a:cs typeface="Calibri"/>
                <a:sym typeface="Calibri"/>
              </a:defRPr>
            </a:lvl3pPr>
            <a:lvl4pPr marL="0" marR="0" lvl="3" indent="0" algn="r" rtl="0">
              <a:spcBef>
                <a:spcPts val="0"/>
              </a:spcBef>
              <a:buNone/>
              <a:defRPr sz="1200" b="0" u="none">
                <a:solidFill>
                  <a:schemeClr val="lt1"/>
                </a:solidFill>
                <a:latin typeface="Calibri"/>
                <a:ea typeface="Calibri"/>
                <a:cs typeface="Calibri"/>
                <a:sym typeface="Calibri"/>
              </a:defRPr>
            </a:lvl4pPr>
            <a:lvl5pPr marL="0" marR="0" lvl="4" indent="0" algn="r" rtl="0">
              <a:spcBef>
                <a:spcPts val="0"/>
              </a:spcBef>
              <a:buNone/>
              <a:defRPr sz="1200" b="0" u="none">
                <a:solidFill>
                  <a:schemeClr val="lt1"/>
                </a:solidFill>
                <a:latin typeface="Calibri"/>
                <a:ea typeface="Calibri"/>
                <a:cs typeface="Calibri"/>
                <a:sym typeface="Calibri"/>
              </a:defRPr>
            </a:lvl5pPr>
            <a:lvl6pPr marL="0" marR="0" lvl="5" indent="0" algn="r" rtl="0">
              <a:spcBef>
                <a:spcPts val="0"/>
              </a:spcBef>
              <a:buNone/>
              <a:defRPr sz="1200" b="0" u="none">
                <a:solidFill>
                  <a:schemeClr val="lt1"/>
                </a:solidFill>
                <a:latin typeface="Calibri"/>
                <a:ea typeface="Calibri"/>
                <a:cs typeface="Calibri"/>
                <a:sym typeface="Calibri"/>
              </a:defRPr>
            </a:lvl6pPr>
            <a:lvl7pPr marL="0" marR="0" lvl="6" indent="0" algn="r" rtl="0">
              <a:spcBef>
                <a:spcPts val="0"/>
              </a:spcBef>
              <a:buNone/>
              <a:defRPr sz="1200" b="0" u="none">
                <a:solidFill>
                  <a:schemeClr val="lt1"/>
                </a:solidFill>
                <a:latin typeface="Calibri"/>
                <a:ea typeface="Calibri"/>
                <a:cs typeface="Calibri"/>
                <a:sym typeface="Calibri"/>
              </a:defRPr>
            </a:lvl7pPr>
            <a:lvl8pPr marL="0" marR="0" lvl="7" indent="0" algn="r" rtl="0">
              <a:spcBef>
                <a:spcPts val="0"/>
              </a:spcBef>
              <a:buNone/>
              <a:defRPr sz="1200" b="0" u="none">
                <a:solidFill>
                  <a:schemeClr val="lt1"/>
                </a:solidFill>
                <a:latin typeface="Calibri"/>
                <a:ea typeface="Calibri"/>
                <a:cs typeface="Calibri"/>
                <a:sym typeface="Calibri"/>
              </a:defRPr>
            </a:lvl8pPr>
            <a:lvl9pPr marL="0" marR="0" lvl="8" indent="0" algn="r" rtl="0">
              <a:spcBef>
                <a:spcPts val="0"/>
              </a:spcBef>
              <a:buNone/>
              <a:defRPr sz="1200" b="0" u="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nature.com/articles/501167b"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tdcs.com/montage-guide"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cdn.shopify.com/s/files/1/3104/9196/files/tDCS_montage_reference_v1_0.pdf?923975672558430024" TargetMode="External"/><Relationship Id="rId5" Type="http://schemas.openxmlformats.org/officeDocument/2006/relationships/hyperlink" Target="https://totaltdcs.com/" TargetMode="External"/><Relationship Id="rId4" Type="http://schemas.openxmlformats.org/officeDocument/2006/relationships/hyperlink" Target="https://www.reddit.com/r/tDCS/comments/2e7idx/simple_montage_list_with_electrode_placement_and/"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vagabondbanana.com/"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chgd.umich.edu/wp-content/uploads/2014/06/10-20_system_positioning.pdf" TargetMode="External"/><Relationship Id="rId5" Type="http://schemas.openxmlformats.org/officeDocument/2006/relationships/hyperlink" Target="https://www.reddit.com/r/tDCS/" TargetMode="External"/><Relationship Id="rId4" Type="http://schemas.openxmlformats.org/officeDocument/2006/relationships/hyperlink" Target="http://www.quantified-mind.com/" TargetMode="Externa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vagabondbanana/what-is-tdcs-e29ff7288a02"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dirty="0"/>
              <a:t>Transcranial Direct Current Stimulation</a:t>
            </a:r>
            <a:endParaRPr dirty="0"/>
          </a:p>
        </p:txBody>
      </p:sp>
      <p:sp>
        <p:nvSpPr>
          <p:cNvPr id="101" name="Google Shape;101;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BHV tDCS Badge Workshop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Why tDCS?</a:t>
            </a:r>
            <a:endParaRPr dirty="0"/>
          </a:p>
        </p:txBody>
      </p:sp>
      <p:sp>
        <p:nvSpPr>
          <p:cNvPr id="135" name="Google Shape;135;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800"/>
              <a:buChar char="•"/>
            </a:pPr>
            <a:r>
              <a:rPr lang="en-US" dirty="0"/>
              <a:t>Used in the medical community as well as the DIY community</a:t>
            </a:r>
            <a:endParaRPr dirty="0"/>
          </a:p>
          <a:p>
            <a:pPr marL="228600" lvl="0" indent="-228600" algn="l" rtl="0">
              <a:lnSpc>
                <a:spcPct val="80000"/>
              </a:lnSpc>
              <a:spcBef>
                <a:spcPts val="1000"/>
              </a:spcBef>
              <a:spcAft>
                <a:spcPts val="0"/>
              </a:spcAft>
              <a:buClr>
                <a:schemeClr val="dk1"/>
              </a:buClr>
              <a:buSzPts val="2800"/>
              <a:buChar char="•"/>
            </a:pPr>
            <a:r>
              <a:rPr lang="en-US" dirty="0"/>
              <a:t>Parkinson’s</a:t>
            </a:r>
            <a:endParaRPr dirty="0"/>
          </a:p>
          <a:p>
            <a:pPr marL="228600" lvl="0" indent="-228600" algn="l" rtl="0">
              <a:lnSpc>
                <a:spcPct val="80000"/>
              </a:lnSpc>
              <a:spcBef>
                <a:spcPts val="1000"/>
              </a:spcBef>
              <a:spcAft>
                <a:spcPts val="0"/>
              </a:spcAft>
              <a:buClr>
                <a:schemeClr val="dk1"/>
              </a:buClr>
              <a:buSzPts val="2800"/>
              <a:buChar char="•"/>
            </a:pPr>
            <a:r>
              <a:rPr lang="en-US" dirty="0"/>
              <a:t>ADHD</a:t>
            </a:r>
            <a:endParaRPr dirty="0"/>
          </a:p>
          <a:p>
            <a:pPr marL="228600" lvl="0" indent="-228600" algn="l" rtl="0">
              <a:lnSpc>
                <a:spcPct val="80000"/>
              </a:lnSpc>
              <a:spcBef>
                <a:spcPts val="1000"/>
              </a:spcBef>
              <a:spcAft>
                <a:spcPts val="0"/>
              </a:spcAft>
              <a:buClr>
                <a:schemeClr val="dk1"/>
              </a:buClr>
              <a:buSzPts val="2800"/>
              <a:buChar char="•"/>
            </a:pPr>
            <a:r>
              <a:rPr lang="en-US" dirty="0"/>
              <a:t>Fibromyalgia</a:t>
            </a:r>
            <a:endParaRPr dirty="0"/>
          </a:p>
          <a:p>
            <a:pPr marL="228600" lvl="0" indent="-228600" algn="l" rtl="0">
              <a:lnSpc>
                <a:spcPct val="80000"/>
              </a:lnSpc>
              <a:spcBef>
                <a:spcPts val="1000"/>
              </a:spcBef>
              <a:spcAft>
                <a:spcPts val="0"/>
              </a:spcAft>
              <a:buClr>
                <a:schemeClr val="dk1"/>
              </a:buClr>
              <a:buSzPts val="2800"/>
              <a:buChar char="•"/>
            </a:pPr>
            <a:r>
              <a:rPr lang="en-US" dirty="0"/>
              <a:t>Depression</a:t>
            </a:r>
            <a:endParaRPr dirty="0"/>
          </a:p>
          <a:p>
            <a:pPr marL="228600" lvl="0" indent="-228600" algn="l" rtl="0">
              <a:lnSpc>
                <a:spcPct val="80000"/>
              </a:lnSpc>
              <a:spcBef>
                <a:spcPts val="1000"/>
              </a:spcBef>
              <a:spcAft>
                <a:spcPts val="0"/>
              </a:spcAft>
              <a:buClr>
                <a:schemeClr val="dk1"/>
              </a:buClr>
              <a:buSzPts val="2800"/>
              <a:buChar char="•"/>
            </a:pPr>
            <a:r>
              <a:rPr lang="en-US" dirty="0"/>
              <a:t>Cognitive Enhancement</a:t>
            </a:r>
            <a:endParaRPr dirty="0"/>
          </a:p>
          <a:p>
            <a:pPr marL="228600" lvl="0" indent="-228600" algn="l" rtl="0">
              <a:lnSpc>
                <a:spcPct val="80000"/>
              </a:lnSpc>
              <a:spcBef>
                <a:spcPts val="1000"/>
              </a:spcBef>
              <a:spcAft>
                <a:spcPts val="0"/>
              </a:spcAft>
              <a:buClr>
                <a:schemeClr val="dk1"/>
              </a:buClr>
              <a:buSzPts val="2800"/>
              <a:buChar char="•"/>
            </a:pPr>
            <a:r>
              <a:rPr lang="en-US" dirty="0"/>
              <a:t>Anxiety</a:t>
            </a:r>
            <a:endParaRPr dirty="0"/>
          </a:p>
          <a:p>
            <a:pPr marL="228600" lvl="0" indent="-228600" algn="l" rtl="0">
              <a:lnSpc>
                <a:spcPct val="80000"/>
              </a:lnSpc>
              <a:spcBef>
                <a:spcPts val="1000"/>
              </a:spcBef>
              <a:spcAft>
                <a:spcPts val="0"/>
              </a:spcAft>
              <a:buClr>
                <a:schemeClr val="dk1"/>
              </a:buClr>
              <a:buSzPts val="2800"/>
              <a:buChar char="•"/>
            </a:pPr>
            <a:r>
              <a:rPr lang="en-US" dirty="0"/>
              <a:t>Traumatic Brain Injury (TBI)</a:t>
            </a:r>
            <a:endParaRPr dirty="0"/>
          </a:p>
          <a:p>
            <a:pPr marL="228600" lvl="0" indent="-228600" algn="l" rtl="0">
              <a:lnSpc>
                <a:spcPct val="80000"/>
              </a:lnSpc>
              <a:spcBef>
                <a:spcPts val="1000"/>
              </a:spcBef>
              <a:spcAft>
                <a:spcPts val="0"/>
              </a:spcAft>
              <a:buClr>
                <a:schemeClr val="dk1"/>
              </a:buClr>
              <a:buSzPts val="2800"/>
              <a:buChar char="•"/>
            </a:pPr>
            <a:r>
              <a:rPr lang="en-US" dirty="0"/>
              <a:t>Stroke</a:t>
            </a:r>
            <a:endParaRPr dirty="0"/>
          </a:p>
          <a:p>
            <a:pPr marL="228600" lvl="0" indent="-50800" algn="l" rtl="0">
              <a:lnSpc>
                <a:spcPct val="80000"/>
              </a:lnSpc>
              <a:spcBef>
                <a:spcPts val="1000"/>
              </a:spcBef>
              <a:spcAft>
                <a:spcPts val="0"/>
              </a:spcAft>
              <a:buClr>
                <a:schemeClr val="dk1"/>
              </a:buClr>
              <a:buSzPts val="280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title"/>
          </p:nvPr>
        </p:nvSpPr>
        <p:spPr>
          <a:xfrm>
            <a:off x="498763" y="283450"/>
            <a:ext cx="10515600" cy="105014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Safety</a:t>
            </a:r>
            <a:endParaRPr dirty="0"/>
          </a:p>
        </p:txBody>
      </p:sp>
      <p:sp>
        <p:nvSpPr>
          <p:cNvPr id="142" name="Google Shape;142;p7"/>
          <p:cNvSpPr txBox="1">
            <a:spLocks noGrp="1"/>
          </p:cNvSpPr>
          <p:nvPr>
            <p:ph type="body" idx="1"/>
          </p:nvPr>
        </p:nvSpPr>
        <p:spPr>
          <a:xfrm>
            <a:off x="838200" y="1409989"/>
            <a:ext cx="10515600" cy="222682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tDCS is not approved by the FDA</a:t>
            </a:r>
            <a:endParaRPr dirty="0"/>
          </a:p>
          <a:p>
            <a:pPr marL="228600" lvl="0" indent="-228600" algn="l" rtl="0">
              <a:lnSpc>
                <a:spcPct val="90000"/>
              </a:lnSpc>
              <a:spcBef>
                <a:spcPts val="1000"/>
              </a:spcBef>
              <a:spcAft>
                <a:spcPts val="0"/>
              </a:spcAft>
              <a:buClr>
                <a:schemeClr val="dk1"/>
              </a:buClr>
              <a:buSzPts val="2400"/>
              <a:buChar char="•"/>
            </a:pPr>
            <a:r>
              <a:rPr lang="en-US" sz="2400" dirty="0"/>
              <a:t>“Transcranial devices are not playthings” (Bikson,  Bestmann, &amp; Edwards 2013)</a:t>
            </a:r>
            <a:endParaRPr dirty="0"/>
          </a:p>
          <a:p>
            <a:pPr marL="228600" lvl="0" indent="-228600" algn="l" rtl="0">
              <a:lnSpc>
                <a:spcPct val="90000"/>
              </a:lnSpc>
              <a:spcBef>
                <a:spcPts val="1000"/>
              </a:spcBef>
              <a:spcAft>
                <a:spcPts val="0"/>
              </a:spcAft>
              <a:buClr>
                <a:schemeClr val="dk1"/>
              </a:buClr>
              <a:buSzPts val="2400"/>
              <a:buChar char="•"/>
            </a:pPr>
            <a:r>
              <a:rPr lang="en-US" sz="2400" dirty="0"/>
              <a:t>External use only</a:t>
            </a:r>
            <a:endParaRPr dirty="0"/>
          </a:p>
          <a:p>
            <a:pPr marL="228600" lvl="0" indent="-228600" algn="l" rtl="0">
              <a:lnSpc>
                <a:spcPct val="90000"/>
              </a:lnSpc>
              <a:spcBef>
                <a:spcPts val="1000"/>
              </a:spcBef>
              <a:spcAft>
                <a:spcPts val="0"/>
              </a:spcAft>
              <a:buClr>
                <a:schemeClr val="dk1"/>
              </a:buClr>
              <a:buSzPts val="2400"/>
              <a:buChar char="•"/>
            </a:pPr>
            <a:r>
              <a:rPr lang="en-US" sz="2400" dirty="0"/>
              <a:t>9V battery only</a:t>
            </a:r>
            <a:endParaRPr dirty="0"/>
          </a:p>
        </p:txBody>
      </p:sp>
      <p:sp>
        <p:nvSpPr>
          <p:cNvPr id="143" name="Google Shape;143;p7"/>
          <p:cNvSpPr/>
          <p:nvPr/>
        </p:nvSpPr>
        <p:spPr>
          <a:xfrm>
            <a:off x="838200" y="4555789"/>
            <a:ext cx="6096000" cy="156966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Phosphenes</a:t>
            </a:r>
            <a:endParaRPr dirty="0"/>
          </a:p>
          <a:p>
            <a:pPr marL="342900" marR="0" lvl="0" indent="-342900" algn="l" rtl="0">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Irritation</a:t>
            </a:r>
            <a:endParaRPr dirty="0"/>
          </a:p>
          <a:p>
            <a:pPr marL="342900" marR="0" lvl="0" indent="-342900" algn="l" rtl="0">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Tingling or itching</a:t>
            </a:r>
            <a:endParaRPr dirty="0"/>
          </a:p>
          <a:p>
            <a:pPr marL="342900" marR="0" lvl="0" indent="-342900" algn="l" rtl="0">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Metalic taste</a:t>
            </a:r>
            <a:endParaRPr dirty="0"/>
          </a:p>
        </p:txBody>
      </p:sp>
      <p:sp>
        <p:nvSpPr>
          <p:cNvPr id="144" name="Google Shape;144;p7"/>
          <p:cNvSpPr txBox="1"/>
          <p:nvPr/>
        </p:nvSpPr>
        <p:spPr>
          <a:xfrm>
            <a:off x="498763" y="3711583"/>
            <a:ext cx="1009996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0" i="0" u="none" strike="noStrike" cap="none" dirty="0">
                <a:solidFill>
                  <a:schemeClr val="dk1"/>
                </a:solidFill>
                <a:latin typeface="Calibri"/>
                <a:ea typeface="Calibri"/>
                <a:cs typeface="Calibri"/>
                <a:sym typeface="Calibri"/>
              </a:rPr>
              <a:t>Side effects</a:t>
            </a:r>
            <a:endParaRPr dirty="0"/>
          </a:p>
        </p:txBody>
      </p:sp>
      <p:sp>
        <p:nvSpPr>
          <p:cNvPr id="145" name="Google Shape;145;p7"/>
          <p:cNvSpPr txBox="1"/>
          <p:nvPr/>
        </p:nvSpPr>
        <p:spPr>
          <a:xfrm>
            <a:off x="5985163" y="3113598"/>
            <a:ext cx="3595255" cy="523220"/>
          </a:xfrm>
          <a:prstGeom prst="rect">
            <a:avLst/>
          </a:prstGeom>
          <a:gradFill>
            <a:gsLst>
              <a:gs pos="0">
                <a:srgbClr val="2A4B86"/>
              </a:gs>
              <a:gs pos="48000">
                <a:srgbClr val="4875C5"/>
              </a:gs>
              <a:gs pos="100000">
                <a:srgbClr val="8DA9DB"/>
              </a:gs>
            </a:gsLst>
            <a:lin ang="16200000" scaled="0"/>
          </a:gra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lt1"/>
                </a:solidFill>
                <a:latin typeface="Calibri"/>
                <a:ea typeface="Calibri"/>
                <a:cs typeface="Calibri"/>
                <a:sym typeface="Calibri"/>
              </a:rPr>
              <a:t>DON’T BE A DUMBASS</a:t>
            </a:r>
            <a:endParaRPr dirty="0"/>
          </a:p>
        </p:txBody>
      </p:sp>
      <p:sp>
        <p:nvSpPr>
          <p:cNvPr id="146" name="Google Shape;146;p7"/>
          <p:cNvSpPr/>
          <p:nvPr/>
        </p:nvSpPr>
        <p:spPr>
          <a:xfrm>
            <a:off x="51954" y="6312486"/>
            <a:ext cx="5114990" cy="400110"/>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000" b="0" i="0" u="sng" strike="noStrike" cap="none" dirty="0">
                <a:solidFill>
                  <a:schemeClr val="dk1"/>
                </a:solidFill>
                <a:latin typeface="Calibri"/>
                <a:ea typeface="Calibri"/>
                <a:cs typeface="Calibri"/>
                <a:sym typeface="Calibri"/>
                <a:hlinkClick r:id="rId3"/>
              </a:rPr>
              <a:t>https://www.nature.com/articles/501167b</a:t>
            </a: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Overview</a:t>
            </a:r>
            <a:endParaRPr dirty="0"/>
          </a:p>
        </p:txBody>
      </p:sp>
      <p:sp>
        <p:nvSpPr>
          <p:cNvPr id="153" name="Google Shape;153;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Anode vs Cathode</a:t>
            </a:r>
            <a:endParaRPr dirty="0"/>
          </a:p>
          <a:p>
            <a:pPr marL="685800" lvl="1" indent="-228600" algn="l" rtl="0">
              <a:lnSpc>
                <a:spcPct val="90000"/>
              </a:lnSpc>
              <a:spcBef>
                <a:spcPts val="500"/>
              </a:spcBef>
              <a:spcAft>
                <a:spcPts val="0"/>
              </a:spcAft>
              <a:buClr>
                <a:schemeClr val="dk1"/>
              </a:buClr>
              <a:buSzPts val="2400"/>
              <a:buChar char="•"/>
            </a:pPr>
            <a:r>
              <a:rPr lang="en-US" dirty="0"/>
              <a:t>Anodal stimulation acts to excite neuronal activity</a:t>
            </a:r>
            <a:endParaRPr dirty="0"/>
          </a:p>
          <a:p>
            <a:pPr marL="685800" lvl="1" indent="-228600" algn="l" rtl="0">
              <a:lnSpc>
                <a:spcPct val="90000"/>
              </a:lnSpc>
              <a:spcBef>
                <a:spcPts val="500"/>
              </a:spcBef>
              <a:spcAft>
                <a:spcPts val="0"/>
              </a:spcAft>
              <a:buClr>
                <a:schemeClr val="dk1"/>
              </a:buClr>
              <a:buSzPts val="2400"/>
              <a:buChar char="•"/>
            </a:pPr>
            <a:r>
              <a:rPr lang="en-US" dirty="0"/>
              <a:t>Cathodal stimulation inhibits or reduces neuronal activity</a:t>
            </a:r>
            <a:endParaRPr dirty="0"/>
          </a:p>
          <a:p>
            <a:pPr marL="685800" lvl="0" indent="0" algn="l" rtl="0">
              <a:lnSpc>
                <a:spcPct val="90000"/>
              </a:lnSpc>
              <a:spcBef>
                <a:spcPts val="500"/>
              </a:spcBef>
              <a:spcAft>
                <a:spcPts val="0"/>
              </a:spcAft>
              <a:buNone/>
            </a:pPr>
            <a:endParaRPr dirty="0"/>
          </a:p>
          <a:p>
            <a:pPr marL="228600" lvl="0" indent="-228600" algn="l" rtl="0">
              <a:lnSpc>
                <a:spcPct val="90000"/>
              </a:lnSpc>
              <a:spcBef>
                <a:spcPts val="500"/>
              </a:spcBef>
              <a:spcAft>
                <a:spcPts val="0"/>
              </a:spcAft>
              <a:buSzPts val="1800"/>
              <a:buChar char="•"/>
            </a:pPr>
            <a:r>
              <a:rPr lang="en-US" dirty="0"/>
              <a:t>Electrodes</a:t>
            </a:r>
            <a:endParaRPr dirty="0"/>
          </a:p>
          <a:p>
            <a:pPr marL="685800" lvl="1" indent="-228600" algn="l" rtl="0">
              <a:lnSpc>
                <a:spcPct val="90000"/>
              </a:lnSpc>
              <a:spcBef>
                <a:spcPts val="500"/>
              </a:spcBef>
              <a:spcAft>
                <a:spcPts val="0"/>
              </a:spcAft>
              <a:buSzPts val="1800"/>
              <a:buChar char="•"/>
            </a:pPr>
            <a:r>
              <a:rPr lang="en-US" dirty="0"/>
              <a:t>Size</a:t>
            </a:r>
            <a:endParaRPr dirty="0"/>
          </a:p>
          <a:p>
            <a:pPr marL="685800" lvl="1" indent="-228600" algn="l" rtl="0">
              <a:lnSpc>
                <a:spcPct val="90000"/>
              </a:lnSpc>
              <a:spcBef>
                <a:spcPts val="500"/>
              </a:spcBef>
              <a:spcAft>
                <a:spcPts val="0"/>
              </a:spcAft>
              <a:buSzPts val="1800"/>
              <a:buChar char="•"/>
            </a:pPr>
            <a:r>
              <a:rPr lang="en-US" dirty="0"/>
              <a:t>Placement (montages)</a:t>
            </a:r>
            <a:endParaRPr dirty="0"/>
          </a:p>
          <a:p>
            <a:pPr marL="685800" lvl="1" indent="-228600" algn="l" rtl="0">
              <a:lnSpc>
                <a:spcPct val="90000"/>
              </a:lnSpc>
              <a:spcBef>
                <a:spcPts val="500"/>
              </a:spcBef>
              <a:spcAft>
                <a:spcPts val="0"/>
              </a:spcAft>
              <a:buSzPts val="1800"/>
              <a:buChar char="•"/>
            </a:pPr>
            <a:r>
              <a:rPr lang="en-US" dirty="0"/>
              <a:t>Quality comparison</a:t>
            </a:r>
            <a:endParaRPr dirty="0"/>
          </a:p>
          <a:p>
            <a:pPr marL="0" lvl="0" indent="0" algn="l" rtl="0">
              <a:lnSpc>
                <a:spcPct val="90000"/>
              </a:lnSpc>
              <a:spcBef>
                <a:spcPts val="500"/>
              </a:spcBef>
              <a:spcAft>
                <a:spcPts val="0"/>
              </a:spcAft>
              <a:buNone/>
            </a:pPr>
            <a:endParaRPr dirty="0"/>
          </a:p>
          <a:p>
            <a:pPr marL="0" lvl="0" indent="0" algn="l" rtl="0">
              <a:lnSpc>
                <a:spcPct val="90000"/>
              </a:lnSpc>
              <a:spcBef>
                <a:spcPts val="500"/>
              </a:spcBef>
              <a:spcAft>
                <a:spcPts val="0"/>
              </a:spcAft>
              <a:buNone/>
            </a:pPr>
            <a:r>
              <a:rPr lang="en-US" sz="1400" dirty="0"/>
              <a:t>https://medium.com/@vagabondbanana/is-diy-as-good-as-clinical-commercial-when-it-comes-to-tdcs-electrodes-1fc82fab66eb</a:t>
            </a:r>
            <a:endParaRPr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Electrode Placement</a:t>
            </a:r>
            <a:endParaRPr dirty="0"/>
          </a:p>
        </p:txBody>
      </p:sp>
      <p:sp>
        <p:nvSpPr>
          <p:cNvPr id="159" name="Google Shape;159;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10-20 System</a:t>
            </a:r>
            <a:endParaRPr dirty="0"/>
          </a:p>
          <a:p>
            <a:pPr marL="685800" lvl="1" indent="-228600" algn="l" rtl="0">
              <a:lnSpc>
                <a:spcPct val="90000"/>
              </a:lnSpc>
              <a:spcBef>
                <a:spcPts val="500"/>
              </a:spcBef>
              <a:spcAft>
                <a:spcPts val="0"/>
              </a:spcAft>
              <a:buClr>
                <a:schemeClr val="dk1"/>
              </a:buClr>
              <a:buSzPts val="2400"/>
              <a:buChar char="•"/>
            </a:pPr>
            <a:r>
              <a:rPr lang="en-US" dirty="0"/>
              <a:t>Internationally recognized way to map out specific points on the scalp for electrode placement</a:t>
            </a:r>
            <a:endParaRPr dirty="0"/>
          </a:p>
          <a:p>
            <a:pPr marL="685800" lvl="1" indent="-228600" algn="l" rtl="0">
              <a:lnSpc>
                <a:spcPct val="90000"/>
              </a:lnSpc>
              <a:spcBef>
                <a:spcPts val="500"/>
              </a:spcBef>
              <a:spcAft>
                <a:spcPts val="0"/>
              </a:spcAft>
              <a:buClr>
                <a:schemeClr val="dk1"/>
              </a:buClr>
              <a:buSzPts val="2400"/>
              <a:buChar char="•"/>
            </a:pPr>
            <a:r>
              <a:rPr lang="en-US" dirty="0"/>
              <a:t>In tDCS, we associate these points/regions with activity areas (based on research)</a:t>
            </a:r>
            <a:endParaRPr dirty="0"/>
          </a:p>
          <a:p>
            <a:pPr marL="228600" lvl="0" indent="-228600" algn="l" rtl="0">
              <a:lnSpc>
                <a:spcPct val="90000"/>
              </a:lnSpc>
              <a:spcBef>
                <a:spcPts val="500"/>
              </a:spcBef>
              <a:spcAft>
                <a:spcPts val="0"/>
              </a:spcAft>
              <a:buSzPts val="1800"/>
              <a:buChar char="•"/>
            </a:pPr>
            <a:r>
              <a:rPr lang="en-US" dirty="0"/>
              <a:t>We are going to learn the basics of this system, but further research may be required</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10"/>
          <p:cNvPicPr preferRelativeResize="0">
            <a:picLocks noGrp="1"/>
          </p:cNvPicPr>
          <p:nvPr>
            <p:ph type="body" idx="1"/>
          </p:nvPr>
        </p:nvPicPr>
        <p:blipFill rotWithShape="1">
          <a:blip r:embed="rId3">
            <a:alphaModFix/>
          </a:blip>
          <a:srcRect/>
          <a:stretch/>
        </p:blipFill>
        <p:spPr>
          <a:xfrm>
            <a:off x="1188871" y="94251"/>
            <a:ext cx="9929006" cy="6036386"/>
          </a:xfrm>
          <a:prstGeom prst="rect">
            <a:avLst/>
          </a:prstGeom>
          <a:noFill/>
          <a:ln>
            <a:noFill/>
          </a:ln>
        </p:spPr>
      </p:pic>
      <p:sp>
        <p:nvSpPr>
          <p:cNvPr id="166" name="Google Shape;166;p10"/>
          <p:cNvSpPr/>
          <p:nvPr/>
        </p:nvSpPr>
        <p:spPr>
          <a:xfrm>
            <a:off x="0" y="6389249"/>
            <a:ext cx="8378687"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dirty="0">
                <a:solidFill>
                  <a:schemeClr val="dk1"/>
                </a:solidFill>
                <a:latin typeface="Calibri"/>
                <a:ea typeface="Calibri"/>
                <a:cs typeface="Calibri"/>
                <a:sym typeface="Calibri"/>
              </a:rPr>
              <a:t>https://www.slideshare.net/veragirllegaspiaquino/brain-cortical-regions-and-functions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11"/>
          <p:cNvSpPr txBox="1">
            <a:spLocks noGrp="1"/>
          </p:cNvSpPr>
          <p:nvPr>
            <p:ph type="title"/>
          </p:nvPr>
        </p:nvSpPr>
        <p:spPr>
          <a:xfrm>
            <a:off x="648929" y="629266"/>
            <a:ext cx="3651467" cy="167660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959"/>
              <a:buFont typeface="Calibri"/>
              <a:buNone/>
            </a:pPr>
            <a:r>
              <a:rPr lang="en-US" sz="3959" dirty="0"/>
              <a:t>Mapped Scalp Using the 10-20 System</a:t>
            </a:r>
            <a:endParaRPr dirty="0"/>
          </a:p>
        </p:txBody>
      </p:sp>
      <p:pic>
        <p:nvPicPr>
          <p:cNvPr id="174" name="Google Shape;174;p11"/>
          <p:cNvPicPr preferRelativeResize="0"/>
          <p:nvPr/>
        </p:nvPicPr>
        <p:blipFill rotWithShape="1">
          <a:blip r:embed="rId3">
            <a:alphaModFix/>
          </a:blip>
          <a:srcRect l="705" r="3479" b="1"/>
          <a:stretch/>
        </p:blipFill>
        <p:spPr>
          <a:xfrm>
            <a:off x="4639056" y="10"/>
            <a:ext cx="7552944" cy="68579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12"/>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0" name="Google Shape;180;p12"/>
          <p:cNvSpPr txBox="1">
            <a:spLocks noGrp="1"/>
          </p:cNvSpPr>
          <p:nvPr>
            <p:ph type="title"/>
          </p:nvPr>
        </p:nvSpPr>
        <p:spPr>
          <a:xfrm>
            <a:off x="643467" y="643467"/>
            <a:ext cx="3363974" cy="1597315"/>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Calibri"/>
              <a:buNone/>
            </a:pPr>
            <a:r>
              <a:rPr lang="en-US" sz="2800" dirty="0">
                <a:solidFill>
                  <a:schemeClr val="lt1"/>
                </a:solidFill>
              </a:rPr>
              <a:t>Important Points on the Skull</a:t>
            </a:r>
            <a:endParaRPr dirty="0"/>
          </a:p>
        </p:txBody>
      </p:sp>
      <p:sp>
        <p:nvSpPr>
          <p:cNvPr id="181" name="Google Shape;181;p12"/>
          <p:cNvSpPr txBox="1">
            <a:spLocks noGrp="1"/>
          </p:cNvSpPr>
          <p:nvPr>
            <p:ph type="body" idx="1"/>
          </p:nvPr>
        </p:nvSpPr>
        <p:spPr>
          <a:xfrm>
            <a:off x="643468" y="2638044"/>
            <a:ext cx="3363974" cy="341562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solidFill>
                  <a:schemeClr val="lt1"/>
                </a:solidFill>
              </a:rPr>
              <a:t>Nasion</a:t>
            </a:r>
            <a:endParaRPr dirty="0"/>
          </a:p>
          <a:p>
            <a:pPr marL="228600" lvl="0" indent="-228600" algn="l" rtl="0">
              <a:lnSpc>
                <a:spcPct val="90000"/>
              </a:lnSpc>
              <a:spcBef>
                <a:spcPts val="1000"/>
              </a:spcBef>
              <a:spcAft>
                <a:spcPts val="0"/>
              </a:spcAft>
              <a:buClr>
                <a:schemeClr val="lt1"/>
              </a:buClr>
              <a:buSzPts val="2000"/>
              <a:buChar char="•"/>
            </a:pPr>
            <a:r>
              <a:rPr lang="en-US" sz="2000" dirty="0">
                <a:solidFill>
                  <a:schemeClr val="lt1"/>
                </a:solidFill>
              </a:rPr>
              <a:t>Inion</a:t>
            </a:r>
            <a:endParaRPr dirty="0"/>
          </a:p>
          <a:p>
            <a:pPr marL="228600" lvl="0" indent="-228600" algn="l" rtl="0">
              <a:lnSpc>
                <a:spcPct val="90000"/>
              </a:lnSpc>
              <a:spcBef>
                <a:spcPts val="1000"/>
              </a:spcBef>
              <a:spcAft>
                <a:spcPts val="0"/>
              </a:spcAft>
              <a:buClr>
                <a:schemeClr val="lt1"/>
              </a:buClr>
              <a:buSzPts val="2000"/>
              <a:buChar char="•"/>
            </a:pPr>
            <a:r>
              <a:rPr lang="en-US" sz="2000" dirty="0">
                <a:solidFill>
                  <a:schemeClr val="lt1"/>
                </a:solidFill>
              </a:rPr>
              <a:t>Left preauricular point</a:t>
            </a:r>
            <a:endParaRPr dirty="0"/>
          </a:p>
          <a:p>
            <a:pPr marL="228600" lvl="0" indent="-228600" algn="l" rtl="0">
              <a:lnSpc>
                <a:spcPct val="90000"/>
              </a:lnSpc>
              <a:spcBef>
                <a:spcPts val="1000"/>
              </a:spcBef>
              <a:spcAft>
                <a:spcPts val="0"/>
              </a:spcAft>
              <a:buClr>
                <a:schemeClr val="lt1"/>
              </a:buClr>
              <a:buSzPts val="2000"/>
              <a:buChar char="•"/>
            </a:pPr>
            <a:r>
              <a:rPr lang="en-US" sz="2000" dirty="0">
                <a:solidFill>
                  <a:schemeClr val="lt1"/>
                </a:solidFill>
              </a:rPr>
              <a:t>Right preauricular point</a:t>
            </a:r>
            <a:endParaRPr dirty="0"/>
          </a:p>
        </p:txBody>
      </p:sp>
      <p:pic>
        <p:nvPicPr>
          <p:cNvPr id="182" name="Google Shape;182;p12"/>
          <p:cNvPicPr preferRelativeResize="0"/>
          <p:nvPr/>
        </p:nvPicPr>
        <p:blipFill rotWithShape="1">
          <a:blip r:embed="rId3">
            <a:alphaModFix/>
          </a:blip>
          <a:srcRect/>
          <a:stretch/>
        </p:blipFill>
        <p:spPr>
          <a:xfrm>
            <a:off x="5297763" y="871700"/>
            <a:ext cx="6250769" cy="4953733"/>
          </a:xfrm>
          <a:prstGeom prst="rect">
            <a:avLst/>
          </a:prstGeom>
          <a:noFill/>
          <a:ln>
            <a:noFill/>
          </a:ln>
        </p:spPr>
      </p:pic>
      <p:sp>
        <p:nvSpPr>
          <p:cNvPr id="183" name="Google Shape;183;p12"/>
          <p:cNvSpPr/>
          <p:nvPr/>
        </p:nvSpPr>
        <p:spPr>
          <a:xfrm>
            <a:off x="98268" y="6450928"/>
            <a:ext cx="3592650"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dirty="0">
                <a:solidFill>
                  <a:schemeClr val="dk1"/>
                </a:solidFill>
                <a:latin typeface="Calibri"/>
                <a:ea typeface="Calibri"/>
                <a:cs typeface="Calibri"/>
                <a:sym typeface="Calibri"/>
              </a:rPr>
              <a:t>experimenter_instructions-2017-02-23T08_02_51.303000.pdf</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13"/>
          <p:cNvSpPr txBox="1">
            <a:spLocks noGrp="1"/>
          </p:cNvSpPr>
          <p:nvPr>
            <p:ph type="title"/>
          </p:nvPr>
        </p:nvSpPr>
        <p:spPr>
          <a:xfrm>
            <a:off x="648929" y="629266"/>
            <a:ext cx="3651467" cy="167660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ts val="3959"/>
              <a:buFont typeface="Calibri"/>
              <a:buNone/>
            </a:pPr>
            <a:r>
              <a:rPr lang="en-US" sz="3959" dirty="0"/>
              <a:t>Mapped Scalp Using the 10-20 System</a:t>
            </a:r>
            <a:endParaRPr dirty="0"/>
          </a:p>
        </p:txBody>
      </p:sp>
      <p:sp>
        <p:nvSpPr>
          <p:cNvPr id="190" name="Google Shape;190;p13"/>
          <p:cNvSpPr txBox="1">
            <a:spLocks noGrp="1"/>
          </p:cNvSpPr>
          <p:nvPr>
            <p:ph type="body" idx="1"/>
          </p:nvPr>
        </p:nvSpPr>
        <p:spPr>
          <a:xfrm>
            <a:off x="648931" y="2438400"/>
            <a:ext cx="3651466" cy="378541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dirty="0"/>
              <a:t>Tailored to each individual</a:t>
            </a:r>
            <a:endParaRPr dirty="0"/>
          </a:p>
          <a:p>
            <a:pPr marL="228600" lvl="0" indent="-228600" algn="l" rtl="0">
              <a:lnSpc>
                <a:spcPct val="90000"/>
              </a:lnSpc>
              <a:spcBef>
                <a:spcPts val="1000"/>
              </a:spcBef>
              <a:spcAft>
                <a:spcPts val="0"/>
              </a:spcAft>
              <a:buClr>
                <a:schemeClr val="dk1"/>
              </a:buClr>
              <a:buSzPts val="1800"/>
              <a:buChar char="•"/>
            </a:pPr>
            <a:r>
              <a:rPr lang="en-US" sz="1800" dirty="0"/>
              <a:t>Each point (or group of points) can be associated with particular functionality (based on research)</a:t>
            </a:r>
            <a:endParaRPr dirty="0"/>
          </a:p>
          <a:p>
            <a:pPr marL="228600" lvl="0" indent="-228600" algn="l" rtl="0">
              <a:lnSpc>
                <a:spcPct val="90000"/>
              </a:lnSpc>
              <a:spcBef>
                <a:spcPts val="1000"/>
              </a:spcBef>
              <a:spcAft>
                <a:spcPts val="0"/>
              </a:spcAft>
              <a:buClr>
                <a:schemeClr val="dk1"/>
              </a:buClr>
              <a:buSzPts val="1800"/>
              <a:buChar char="•"/>
            </a:pPr>
            <a:r>
              <a:rPr lang="en-US" sz="1800" dirty="0"/>
              <a:t>You can map out your whole head, but we’re going to narrow this down for you a bit</a:t>
            </a:r>
            <a:endParaRPr dirty="0"/>
          </a:p>
        </p:txBody>
      </p:sp>
      <p:pic>
        <p:nvPicPr>
          <p:cNvPr id="191" name="Google Shape;191;p13"/>
          <p:cNvPicPr preferRelativeResize="0"/>
          <p:nvPr/>
        </p:nvPicPr>
        <p:blipFill rotWithShape="1">
          <a:blip r:embed="rId3">
            <a:alphaModFix/>
          </a:blip>
          <a:srcRect l="705" r="3479" b="1"/>
          <a:stretch/>
        </p:blipFill>
        <p:spPr>
          <a:xfrm>
            <a:off x="4639056" y="10"/>
            <a:ext cx="7552944" cy="68579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p14"/>
          <p:cNvSpPr/>
          <p:nvPr/>
        </p:nvSpPr>
        <p:spPr>
          <a:xfrm>
            <a:off x="336883" y="321176"/>
            <a:ext cx="7174247" cy="5896743"/>
          </a:xfrm>
          <a:prstGeom prst="rect">
            <a:avLst/>
          </a:prstGeom>
          <a:solidFill>
            <a:schemeClr val="dk1">
              <a:alpha val="14901"/>
            </a:schemeClr>
          </a:solidFill>
          <a:ln w="127000" cap="sq" cmpd="thinThick">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98" name="Google Shape;198;p14"/>
          <p:cNvSpPr txBox="1">
            <a:spLocks noGrp="1"/>
          </p:cNvSpPr>
          <p:nvPr>
            <p:ph type="title"/>
          </p:nvPr>
        </p:nvSpPr>
        <p:spPr>
          <a:xfrm>
            <a:off x="821516" y="640263"/>
            <a:ext cx="6204984" cy="13449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dirty="0"/>
              <a:t>Let’s Get Mapping</a:t>
            </a:r>
            <a:endParaRPr dirty="0"/>
          </a:p>
        </p:txBody>
      </p:sp>
      <p:sp>
        <p:nvSpPr>
          <p:cNvPr id="199" name="Google Shape;199;p14"/>
          <p:cNvSpPr txBox="1">
            <a:spLocks noGrp="1"/>
          </p:cNvSpPr>
          <p:nvPr>
            <p:ph type="body" idx="1"/>
          </p:nvPr>
        </p:nvSpPr>
        <p:spPr>
          <a:xfrm>
            <a:off x="821515" y="2121762"/>
            <a:ext cx="6204984" cy="380105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Even numbers on the right</a:t>
            </a:r>
            <a:endParaRPr dirty="0"/>
          </a:p>
          <a:p>
            <a:pPr marL="228600" lvl="0" indent="-228600" algn="l" rtl="0">
              <a:lnSpc>
                <a:spcPct val="90000"/>
              </a:lnSpc>
              <a:spcBef>
                <a:spcPts val="1000"/>
              </a:spcBef>
              <a:spcAft>
                <a:spcPts val="0"/>
              </a:spcAft>
              <a:buClr>
                <a:schemeClr val="dk1"/>
              </a:buClr>
              <a:buSzPts val="2400"/>
              <a:buChar char="•"/>
            </a:pPr>
            <a:r>
              <a:rPr lang="en-US" sz="2400" dirty="0"/>
              <a:t>Odd numbers on the left</a:t>
            </a:r>
            <a:endParaRPr dirty="0"/>
          </a:p>
          <a:p>
            <a:pPr marL="228600" lvl="0" indent="-228600" algn="l" rtl="0">
              <a:lnSpc>
                <a:spcPct val="90000"/>
              </a:lnSpc>
              <a:spcBef>
                <a:spcPts val="1000"/>
              </a:spcBef>
              <a:spcAft>
                <a:spcPts val="0"/>
              </a:spcAft>
              <a:buClr>
                <a:schemeClr val="dk1"/>
              </a:buClr>
              <a:buSzPts val="2400"/>
              <a:buChar char="•"/>
            </a:pPr>
            <a:r>
              <a:rPr lang="en-US" sz="2400" dirty="0"/>
              <a:t>Find CZ</a:t>
            </a:r>
            <a:endParaRPr dirty="0"/>
          </a:p>
          <a:p>
            <a:pPr marL="685800" lvl="1" indent="-228600" algn="l" rtl="0">
              <a:lnSpc>
                <a:spcPct val="90000"/>
              </a:lnSpc>
              <a:spcBef>
                <a:spcPts val="500"/>
              </a:spcBef>
              <a:spcAft>
                <a:spcPts val="0"/>
              </a:spcAft>
              <a:buClr>
                <a:schemeClr val="dk1"/>
              </a:buClr>
              <a:buSzPts val="2400"/>
              <a:buChar char="•"/>
            </a:pPr>
            <a:r>
              <a:rPr lang="en-US" dirty="0"/>
              <a:t>Measure from Nasion to Inion</a:t>
            </a:r>
            <a:endParaRPr dirty="0"/>
          </a:p>
          <a:p>
            <a:pPr marL="685800" lvl="1" indent="-228600" algn="l" rtl="0">
              <a:lnSpc>
                <a:spcPct val="90000"/>
              </a:lnSpc>
              <a:spcBef>
                <a:spcPts val="500"/>
              </a:spcBef>
              <a:spcAft>
                <a:spcPts val="0"/>
              </a:spcAft>
              <a:buClr>
                <a:schemeClr val="dk1"/>
              </a:buClr>
              <a:buSzPts val="2400"/>
              <a:buChar char="•"/>
            </a:pPr>
            <a:r>
              <a:rPr lang="en-US" dirty="0"/>
              <a:t>Mark 50% between N and I</a:t>
            </a:r>
            <a:endParaRPr dirty="0"/>
          </a:p>
          <a:p>
            <a:pPr marL="685800" lvl="1" indent="-228600" algn="l" rtl="0">
              <a:lnSpc>
                <a:spcPct val="90000"/>
              </a:lnSpc>
              <a:spcBef>
                <a:spcPts val="500"/>
              </a:spcBef>
              <a:spcAft>
                <a:spcPts val="0"/>
              </a:spcAft>
              <a:buClr>
                <a:schemeClr val="dk1"/>
              </a:buClr>
              <a:buSzPts val="2400"/>
              <a:buChar char="•"/>
            </a:pPr>
            <a:r>
              <a:rPr lang="en-US" dirty="0"/>
              <a:t>Measure from left preauricular point(LPA) to right preauricular point(RPA)</a:t>
            </a:r>
            <a:endParaRPr dirty="0"/>
          </a:p>
          <a:p>
            <a:pPr marL="685800" lvl="1" indent="-228600" algn="l" rtl="0">
              <a:lnSpc>
                <a:spcPct val="90000"/>
              </a:lnSpc>
              <a:spcBef>
                <a:spcPts val="500"/>
              </a:spcBef>
              <a:spcAft>
                <a:spcPts val="0"/>
              </a:spcAft>
              <a:buClr>
                <a:schemeClr val="dk1"/>
              </a:buClr>
              <a:buSzPts val="2400"/>
              <a:buChar char="•"/>
            </a:pPr>
            <a:r>
              <a:rPr lang="en-US" dirty="0"/>
              <a:t>Mark 50% between LPP and RPP</a:t>
            </a:r>
            <a:endParaRPr dirty="0"/>
          </a:p>
          <a:p>
            <a:pPr marL="685800" lvl="1" indent="-228600" algn="l" rtl="0">
              <a:lnSpc>
                <a:spcPct val="90000"/>
              </a:lnSpc>
              <a:spcBef>
                <a:spcPts val="500"/>
              </a:spcBef>
              <a:spcAft>
                <a:spcPts val="0"/>
              </a:spcAft>
              <a:buClr>
                <a:schemeClr val="dk1"/>
              </a:buClr>
              <a:buSzPts val="2400"/>
              <a:buChar char="•"/>
            </a:pPr>
            <a:r>
              <a:rPr lang="en-US" dirty="0"/>
              <a:t>Where the two meet is CZ</a:t>
            </a:r>
            <a:endParaRPr dirty="0"/>
          </a:p>
        </p:txBody>
      </p:sp>
      <p:pic>
        <p:nvPicPr>
          <p:cNvPr id="200" name="Google Shape;200;p14"/>
          <p:cNvPicPr preferRelativeResize="0"/>
          <p:nvPr/>
        </p:nvPicPr>
        <p:blipFill rotWithShape="1">
          <a:blip r:embed="rId3">
            <a:alphaModFix/>
          </a:blip>
          <a:srcRect t="2580" r="1" b="1125"/>
          <a:stretch/>
        </p:blipFill>
        <p:spPr>
          <a:xfrm>
            <a:off x="8264324" y="179583"/>
            <a:ext cx="3474451" cy="2802071"/>
          </a:xfrm>
          <a:prstGeom prst="rect">
            <a:avLst/>
          </a:prstGeom>
          <a:noFill/>
          <a:ln>
            <a:noFill/>
          </a:ln>
        </p:spPr>
      </p:pic>
      <p:pic>
        <p:nvPicPr>
          <p:cNvPr id="201" name="Google Shape;201;p14"/>
          <p:cNvPicPr preferRelativeResize="0"/>
          <p:nvPr/>
        </p:nvPicPr>
        <p:blipFill rotWithShape="1">
          <a:blip r:embed="rId4">
            <a:alphaModFix/>
          </a:blip>
          <a:srcRect/>
          <a:stretch/>
        </p:blipFill>
        <p:spPr>
          <a:xfrm>
            <a:off x="7691908" y="2828923"/>
            <a:ext cx="4500092" cy="40388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15"/>
          <p:cNvSpPr txBox="1">
            <a:spLocks noGrp="1"/>
          </p:cNvSpPr>
          <p:nvPr>
            <p:ph type="title"/>
          </p:nvPr>
        </p:nvSpPr>
        <p:spPr>
          <a:xfrm>
            <a:off x="648929" y="629266"/>
            <a:ext cx="3651467" cy="16766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Now Let’s Find T3 and T4</a:t>
            </a:r>
            <a:endParaRPr dirty="0"/>
          </a:p>
        </p:txBody>
      </p:sp>
      <p:sp>
        <p:nvSpPr>
          <p:cNvPr id="207" name="Google Shape;207;p15"/>
          <p:cNvSpPr txBox="1">
            <a:spLocks noGrp="1"/>
          </p:cNvSpPr>
          <p:nvPr>
            <p:ph type="body" idx="1"/>
          </p:nvPr>
        </p:nvSpPr>
        <p:spPr>
          <a:xfrm>
            <a:off x="648931" y="2438400"/>
            <a:ext cx="3651466" cy="378541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dirty="0"/>
              <a:t>Insightfulness</a:t>
            </a:r>
            <a:endParaRPr dirty="0"/>
          </a:p>
          <a:p>
            <a:pPr marL="228600" lvl="0" indent="-228600" algn="l" rtl="0">
              <a:lnSpc>
                <a:spcPct val="90000"/>
              </a:lnSpc>
              <a:spcBef>
                <a:spcPts val="1000"/>
              </a:spcBef>
              <a:spcAft>
                <a:spcPts val="0"/>
              </a:spcAft>
              <a:buClr>
                <a:schemeClr val="dk1"/>
              </a:buClr>
              <a:buSzPts val="1800"/>
              <a:buChar char="•"/>
            </a:pPr>
            <a:r>
              <a:rPr lang="en-US" sz="1800" dirty="0"/>
              <a:t>10% up from RPP is T4</a:t>
            </a:r>
            <a:endParaRPr dirty="0"/>
          </a:p>
          <a:p>
            <a:pPr marL="228600" lvl="0" indent="-228600" algn="l" rtl="0">
              <a:lnSpc>
                <a:spcPct val="90000"/>
              </a:lnSpc>
              <a:spcBef>
                <a:spcPts val="1000"/>
              </a:spcBef>
              <a:spcAft>
                <a:spcPts val="0"/>
              </a:spcAft>
              <a:buClr>
                <a:schemeClr val="dk1"/>
              </a:buClr>
              <a:buSzPts val="1800"/>
              <a:buChar char="•"/>
            </a:pPr>
            <a:r>
              <a:rPr lang="en-US" sz="1800" dirty="0"/>
              <a:t>10% up from LPP is T3</a:t>
            </a:r>
            <a:endParaRPr dirty="0"/>
          </a:p>
        </p:txBody>
      </p:sp>
      <p:pic>
        <p:nvPicPr>
          <p:cNvPr id="208" name="Google Shape;208;p15"/>
          <p:cNvPicPr preferRelativeResize="0"/>
          <p:nvPr/>
        </p:nvPicPr>
        <p:blipFill rotWithShape="1">
          <a:blip r:embed="rId3">
            <a:alphaModFix/>
          </a:blip>
          <a:srcRect t="3933" r="-2" b="737"/>
          <a:stretch/>
        </p:blipFill>
        <p:spPr>
          <a:xfrm>
            <a:off x="4639056" y="10"/>
            <a:ext cx="7552944" cy="68579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txBox="1">
            <a:spLocks noGrp="1"/>
          </p:cNvSpPr>
          <p:nvPr>
            <p:ph type="title"/>
          </p:nvPr>
        </p:nvSpPr>
        <p:spPr>
          <a:xfrm>
            <a:off x="838200" y="365125"/>
            <a:ext cx="10515599" cy="132556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100"/>
              <a:buFont typeface="Calibri"/>
              <a:buNone/>
            </a:pPr>
            <a:r>
              <a:rPr lang="en-US" sz="4400" b="0" i="0" u="none" strike="noStrike" cap="none" dirty="0">
                <a:solidFill>
                  <a:schemeClr val="dk1"/>
                </a:solidFill>
                <a:latin typeface="Calibri"/>
                <a:ea typeface="Calibri"/>
                <a:cs typeface="Calibri"/>
                <a:sym typeface="Calibri"/>
              </a:rPr>
              <a:t>Who are we?</a:t>
            </a:r>
            <a:endParaRPr dirty="0"/>
          </a:p>
        </p:txBody>
      </p:sp>
      <p:sp>
        <p:nvSpPr>
          <p:cNvPr id="108" name="Google Shape;108;p2"/>
          <p:cNvSpPr txBox="1">
            <a:spLocks noGrp="1"/>
          </p:cNvSpPr>
          <p:nvPr>
            <p:ph type="body" idx="1"/>
          </p:nvPr>
        </p:nvSpPr>
        <p:spPr>
          <a:xfrm>
            <a:off x="669693" y="3947310"/>
            <a:ext cx="5181600" cy="154599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00"/>
              <a:buFont typeface="Arial"/>
              <a:buNone/>
            </a:pPr>
            <a:r>
              <a:rPr lang="en-US" sz="2800" b="0" i="0" u="none" strike="noStrike" cap="none" dirty="0">
                <a:solidFill>
                  <a:schemeClr val="dk1"/>
                </a:solidFill>
                <a:latin typeface="Calibri"/>
                <a:ea typeface="Calibri"/>
                <a:cs typeface="Calibri"/>
                <a:sym typeface="Calibri"/>
              </a:rPr>
              <a:t>Jennifer Szkatulski</a:t>
            </a:r>
            <a:endParaRPr dirty="0"/>
          </a:p>
          <a:p>
            <a:pPr marL="0" marR="0" lvl="0" indent="0" algn="l" rtl="0">
              <a:lnSpc>
                <a:spcPct val="90000"/>
              </a:lnSpc>
              <a:spcBef>
                <a:spcPts val="1000"/>
              </a:spcBef>
              <a:spcAft>
                <a:spcPts val="0"/>
              </a:spcAft>
              <a:buClr>
                <a:schemeClr val="dk1"/>
              </a:buClr>
              <a:buSzPts val="700"/>
              <a:buFont typeface="Arial"/>
              <a:buNone/>
            </a:pPr>
            <a:r>
              <a:rPr lang="en-US" sz="2800" b="0" i="0" u="none" strike="noStrike" cap="none" dirty="0">
                <a:solidFill>
                  <a:schemeClr val="dk1"/>
                </a:solidFill>
                <a:latin typeface="Calibri"/>
                <a:ea typeface="Calibri"/>
                <a:cs typeface="Calibri"/>
                <a:sym typeface="Calibri"/>
              </a:rPr>
              <a:t>@razzies</a:t>
            </a:r>
            <a:endParaRPr dirty="0"/>
          </a:p>
        </p:txBody>
      </p:sp>
      <p:sp>
        <p:nvSpPr>
          <p:cNvPr id="109" name="Google Shape;109;p2"/>
          <p:cNvSpPr txBox="1">
            <a:spLocks noGrp="1"/>
          </p:cNvSpPr>
          <p:nvPr>
            <p:ph type="body" idx="2"/>
          </p:nvPr>
        </p:nvSpPr>
        <p:spPr>
          <a:xfrm>
            <a:off x="6095998" y="3947310"/>
            <a:ext cx="5181600" cy="172510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00"/>
              <a:buFont typeface="Arial"/>
              <a:buNone/>
            </a:pPr>
            <a:r>
              <a:rPr lang="en-US" sz="2800" b="0" i="0" u="none" strike="noStrike" cap="none" dirty="0">
                <a:solidFill>
                  <a:schemeClr val="dk1"/>
                </a:solidFill>
                <a:latin typeface="Calibri"/>
                <a:ea typeface="Calibri"/>
                <a:cs typeface="Calibri"/>
                <a:sym typeface="Calibri"/>
              </a:rPr>
              <a:t>Darren Lawless</a:t>
            </a:r>
            <a:endParaRPr dirty="0"/>
          </a:p>
          <a:p>
            <a:pPr marL="0" marR="0" lvl="0" indent="0" algn="l" rtl="0">
              <a:lnSpc>
                <a:spcPct val="90000"/>
              </a:lnSpc>
              <a:spcBef>
                <a:spcPts val="1000"/>
              </a:spcBef>
              <a:spcAft>
                <a:spcPts val="0"/>
              </a:spcAft>
              <a:buClr>
                <a:schemeClr val="dk1"/>
              </a:buClr>
              <a:buSzPts val="700"/>
              <a:buFont typeface="Arial"/>
              <a:buNone/>
            </a:pPr>
            <a:r>
              <a:rPr lang="en-US" sz="2800" b="0" i="0" u="none" strike="noStrike" cap="none" dirty="0">
                <a:solidFill>
                  <a:schemeClr val="dk1"/>
                </a:solidFill>
                <a:latin typeface="Calibri"/>
                <a:ea typeface="Calibri"/>
                <a:cs typeface="Calibri"/>
                <a:sym typeface="Calibri"/>
              </a:rPr>
              <a:t>@dlaw</a:t>
            </a:r>
            <a:endParaRPr dirty="0"/>
          </a:p>
        </p:txBody>
      </p:sp>
      <p:sp>
        <p:nvSpPr>
          <p:cNvPr id="110" name="Google Shape;110;p2"/>
          <p:cNvSpPr txBox="1"/>
          <p:nvPr/>
        </p:nvSpPr>
        <p:spPr>
          <a:xfrm>
            <a:off x="333863" y="1467108"/>
            <a:ext cx="11383654" cy="2169825"/>
          </a:xfrm>
          <a:prstGeom prst="rect">
            <a:avLst/>
          </a:prstGeom>
          <a:noFill/>
          <a:ln>
            <a:noFill/>
          </a:ln>
        </p:spPr>
        <p:txBody>
          <a:bodyPr spcFirstLastPara="1" wrap="square" lIns="91425" tIns="45700" rIns="91425" bIns="45700" anchor="t" anchorCtr="0">
            <a:no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Arial"/>
                <a:ea typeface="Arial"/>
                <a:cs typeface="Arial"/>
                <a:sym typeface="Arial"/>
              </a:rPr>
              <a:t>Security professionals that happen to be biohacking enthusiasts.</a:t>
            </a:r>
            <a:endParaRPr dirty="0"/>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Arial"/>
                <a:ea typeface="Arial"/>
                <a:cs typeface="Arial"/>
                <a:sym typeface="Arial"/>
              </a:rPr>
              <a:t>Hands-dirty seekers</a:t>
            </a:r>
            <a:endParaRPr dirty="0"/>
          </a:p>
          <a:p>
            <a:pPr marL="285750" marR="0" lvl="0" indent="-285750" algn="l" rtl="0">
              <a:lnSpc>
                <a:spcPct val="150000"/>
              </a:lnSpc>
              <a:spcBef>
                <a:spcPts val="0"/>
              </a:spcBef>
              <a:spcAft>
                <a:spcPts val="0"/>
              </a:spcAft>
              <a:buClr>
                <a:srgbClr val="000000"/>
              </a:buClr>
              <a:buSzPts val="1800"/>
              <a:buFont typeface="Arial"/>
              <a:buChar char="•"/>
            </a:pPr>
            <a:r>
              <a:rPr lang="en-US" sz="1800" b="0" i="0" u="none" strike="noStrike" cap="none" dirty="0">
                <a:solidFill>
                  <a:srgbClr val="000000"/>
                </a:solidFill>
                <a:latin typeface="Arial"/>
                <a:ea typeface="Arial"/>
                <a:cs typeface="Arial"/>
                <a:sym typeface="Arial"/>
              </a:rPr>
              <a:t>We have high regard for objectivity, data driven conclusions, AND exploratory spirit</a:t>
            </a:r>
            <a:endParaRPr dirty="0"/>
          </a:p>
          <a:p>
            <a:pPr marL="0" marR="0" lvl="0" indent="0" algn="l" rtl="0">
              <a:lnSpc>
                <a:spcPct val="150000"/>
              </a:lnSpc>
              <a:spcBef>
                <a:spcPts val="0"/>
              </a:spcBef>
              <a:spcAft>
                <a:spcPts val="0"/>
              </a:spcAft>
              <a:buClr>
                <a:srgbClr val="000000"/>
              </a:buClr>
              <a:buSzPts val="450"/>
              <a:buFont typeface="Arial"/>
              <a:buNone/>
            </a:pPr>
            <a:r>
              <a:rPr lang="en-US" sz="1800" b="1" i="0" u="none" strike="noStrike" cap="none" dirty="0">
                <a:solidFill>
                  <a:srgbClr val="000000"/>
                </a:solidFill>
                <a:latin typeface="Arial"/>
                <a:ea typeface="Arial"/>
                <a:cs typeface="Arial"/>
                <a:sym typeface="Arial"/>
              </a:rPr>
              <a:t>** This is our own independent research and POV and doesn't represent the views of our employers **</a:t>
            </a:r>
            <a:endParaRPr dirty="0"/>
          </a:p>
          <a:p>
            <a:pPr marL="0" marR="0" lvl="0" indent="0" algn="ctr" rtl="0">
              <a:lnSpc>
                <a:spcPct val="150000"/>
              </a:lnSpc>
              <a:spcBef>
                <a:spcPts val="0"/>
              </a:spcBef>
              <a:spcAft>
                <a:spcPts val="0"/>
              </a:spcAft>
              <a:buClr>
                <a:srgbClr val="000000"/>
              </a:buClr>
              <a:buSzPts val="450"/>
              <a:buFont typeface="Arial"/>
              <a:buNone/>
            </a:pPr>
            <a:r>
              <a:rPr lang="en-US" sz="1800" b="1" i="0" u="none" strike="noStrike" cap="none" dirty="0">
                <a:solidFill>
                  <a:srgbClr val="0070C0"/>
                </a:solidFill>
                <a:latin typeface="Arial"/>
                <a:ea typeface="Arial"/>
                <a:cs typeface="Arial"/>
                <a:sym typeface="Arial"/>
              </a:rPr>
              <a:t>WE ARE NOT DOCTORS</a:t>
            </a:r>
            <a:endParaRPr dirty="0"/>
          </a:p>
          <a:p>
            <a:pPr marL="0" marR="0" lvl="0" indent="0" algn="ctr" rtl="0">
              <a:lnSpc>
                <a:spcPct val="150000"/>
              </a:lnSpc>
              <a:spcBef>
                <a:spcPts val="0"/>
              </a:spcBef>
              <a:spcAft>
                <a:spcPts val="0"/>
              </a:spcAft>
              <a:buClr>
                <a:srgbClr val="000000"/>
              </a:buClr>
              <a:buSzPts val="450"/>
              <a:buFont typeface="Arial"/>
              <a:buNone/>
            </a:pPr>
            <a:endParaRPr sz="1800" b="1" i="0" u="none" strike="noStrike" cap="none" dirty="0">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450"/>
              <a:buFont typeface="Arial"/>
              <a:buNone/>
            </a:pPr>
            <a:endParaRPr sz="1800" b="1" i="0" u="none" strike="noStrike" cap="none" dirty="0">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450"/>
              <a:buFont typeface="Arial"/>
              <a:buNone/>
            </a:pPr>
            <a:endParaRPr sz="1800" b="1"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
        <p:cNvGrpSpPr/>
        <p:nvPr/>
      </p:nvGrpSpPr>
      <p:grpSpPr>
        <a:xfrm>
          <a:off x="0" y="0"/>
          <a:ext cx="0" cy="0"/>
          <a:chOff x="0" y="0"/>
          <a:chExt cx="0" cy="0"/>
        </a:xfrm>
      </p:grpSpPr>
      <p:sp>
        <p:nvSpPr>
          <p:cNvPr id="213" name="Google Shape;213;p16"/>
          <p:cNvSpPr txBox="1">
            <a:spLocks noGrp="1"/>
          </p:cNvSpPr>
          <p:nvPr>
            <p:ph type="title"/>
          </p:nvPr>
        </p:nvSpPr>
        <p:spPr>
          <a:xfrm>
            <a:off x="648929" y="629266"/>
            <a:ext cx="3651467" cy="16766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Finding Your Circumference</a:t>
            </a:r>
            <a:endParaRPr dirty="0"/>
          </a:p>
        </p:txBody>
      </p:sp>
      <p:sp>
        <p:nvSpPr>
          <p:cNvPr id="214" name="Google Shape;214;p16"/>
          <p:cNvSpPr txBox="1">
            <a:spLocks noGrp="1"/>
          </p:cNvSpPr>
          <p:nvPr>
            <p:ph type="body" idx="1"/>
          </p:nvPr>
        </p:nvSpPr>
        <p:spPr>
          <a:xfrm>
            <a:off x="648931" y="2438400"/>
            <a:ext cx="3651466" cy="378541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dirty="0"/>
              <a:t>-Find Fpz and Oz </a:t>
            </a:r>
            <a:endParaRPr dirty="0"/>
          </a:p>
          <a:p>
            <a:pPr marL="228600" lvl="0" indent="-228600" algn="l" rtl="0">
              <a:lnSpc>
                <a:spcPct val="90000"/>
              </a:lnSpc>
              <a:spcBef>
                <a:spcPts val="1000"/>
              </a:spcBef>
              <a:spcAft>
                <a:spcPts val="0"/>
              </a:spcAft>
              <a:buClr>
                <a:schemeClr val="dk1"/>
              </a:buClr>
              <a:buSzPts val="1800"/>
              <a:buChar char="•"/>
            </a:pPr>
            <a:r>
              <a:rPr lang="en-US" sz="1800" dirty="0"/>
              <a:t>Preliminary Fpz - 10% up from nasion</a:t>
            </a:r>
            <a:endParaRPr sz="1800" dirty="0"/>
          </a:p>
          <a:p>
            <a:pPr marL="228600" lvl="0" indent="-228600" algn="l" rtl="0">
              <a:lnSpc>
                <a:spcPct val="90000"/>
              </a:lnSpc>
              <a:spcBef>
                <a:spcPts val="1000"/>
              </a:spcBef>
              <a:spcAft>
                <a:spcPts val="0"/>
              </a:spcAft>
              <a:buClr>
                <a:schemeClr val="dk1"/>
              </a:buClr>
              <a:buSzPts val="1800"/>
              <a:buChar char="•"/>
            </a:pPr>
            <a:r>
              <a:rPr lang="en-US" sz="1800" dirty="0"/>
              <a:t>Preliminary Oz - 10% up from inion</a:t>
            </a:r>
            <a:endParaRPr dirty="0"/>
          </a:p>
          <a:p>
            <a:pPr marL="228600" lvl="0" indent="-228600" algn="l" rtl="0">
              <a:lnSpc>
                <a:spcPct val="90000"/>
              </a:lnSpc>
              <a:spcBef>
                <a:spcPts val="1000"/>
              </a:spcBef>
              <a:spcAft>
                <a:spcPts val="0"/>
              </a:spcAft>
              <a:buClr>
                <a:schemeClr val="dk1"/>
              </a:buClr>
              <a:buSzPts val="1800"/>
              <a:buChar char="•"/>
            </a:pPr>
            <a:r>
              <a:rPr lang="en-US" sz="1800" dirty="0"/>
              <a:t>Measure around head from Fpz to Oz (Through T3 or T4)</a:t>
            </a:r>
            <a:endParaRPr dirty="0"/>
          </a:p>
          <a:p>
            <a:pPr marL="228600" lvl="0" indent="-228600" algn="l" rtl="0">
              <a:lnSpc>
                <a:spcPct val="90000"/>
              </a:lnSpc>
              <a:spcBef>
                <a:spcPts val="1000"/>
              </a:spcBef>
              <a:spcAft>
                <a:spcPts val="0"/>
              </a:spcAft>
              <a:buClr>
                <a:schemeClr val="dk1"/>
              </a:buClr>
              <a:buSzPts val="1800"/>
              <a:buChar char="•"/>
            </a:pPr>
            <a:r>
              <a:rPr lang="en-US" sz="1800" dirty="0"/>
              <a:t>measure whole head from Fpz (through Oz) to Fpz and divide by 2 - this is the distance to mark true Fpz and Oz</a:t>
            </a:r>
            <a:endParaRPr dirty="0"/>
          </a:p>
        </p:txBody>
      </p:sp>
      <p:pic>
        <p:nvPicPr>
          <p:cNvPr id="215" name="Google Shape;215;p16"/>
          <p:cNvPicPr preferRelativeResize="0"/>
          <p:nvPr/>
        </p:nvPicPr>
        <p:blipFill rotWithShape="1">
          <a:blip r:embed="rId3">
            <a:alphaModFix/>
          </a:blip>
          <a:srcRect t="6556" r="-2" b="1727"/>
          <a:stretch/>
        </p:blipFill>
        <p:spPr>
          <a:xfrm>
            <a:off x="4639056" y="10"/>
            <a:ext cx="7552944" cy="68579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17"/>
          <p:cNvSpPr/>
          <p:nvPr/>
        </p:nvSpPr>
        <p:spPr>
          <a:xfrm>
            <a:off x="396882" y="280374"/>
            <a:ext cx="11438793" cy="1844256"/>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22" name="Google Shape;222;p17"/>
          <p:cNvSpPr txBox="1">
            <a:spLocks noGrp="1"/>
          </p:cNvSpPr>
          <p:nvPr>
            <p:ph type="title"/>
          </p:nvPr>
        </p:nvSpPr>
        <p:spPr>
          <a:xfrm>
            <a:off x="546351" y="433545"/>
            <a:ext cx="11139854" cy="93044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400"/>
              <a:buFont typeface="Calibri"/>
              <a:buNone/>
            </a:pPr>
            <a:r>
              <a:rPr lang="en-US" sz="5400" dirty="0">
                <a:solidFill>
                  <a:srgbClr val="FFFFFF"/>
                </a:solidFill>
              </a:rPr>
              <a:t>Mapping the Rest</a:t>
            </a:r>
            <a:endParaRPr dirty="0"/>
          </a:p>
        </p:txBody>
      </p:sp>
      <p:sp>
        <p:nvSpPr>
          <p:cNvPr id="223" name="Google Shape;223;p17"/>
          <p:cNvSpPr txBox="1">
            <a:spLocks noGrp="1"/>
          </p:cNvSpPr>
          <p:nvPr>
            <p:ph type="body" idx="1"/>
          </p:nvPr>
        </p:nvSpPr>
        <p:spPr>
          <a:xfrm>
            <a:off x="1544278" y="1645723"/>
            <a:ext cx="9144000" cy="4200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17FC11"/>
              </a:buClr>
              <a:buSzPts val="2000"/>
              <a:buNone/>
            </a:pPr>
            <a:r>
              <a:rPr lang="en-US" sz="2000" dirty="0">
                <a:solidFill>
                  <a:srgbClr val="17FC11"/>
                </a:solidFill>
              </a:rPr>
              <a:t>Remember 10% and 20% Distance</a:t>
            </a:r>
            <a:endParaRPr dirty="0"/>
          </a:p>
        </p:txBody>
      </p:sp>
      <p:cxnSp>
        <p:nvCxnSpPr>
          <p:cNvPr id="224" name="Google Shape;224;p17"/>
          <p:cNvCxnSpPr/>
          <p:nvPr/>
        </p:nvCxnSpPr>
        <p:spPr>
          <a:xfrm>
            <a:off x="2230078" y="1522292"/>
            <a:ext cx="7772400" cy="0"/>
          </a:xfrm>
          <a:prstGeom prst="straightConnector1">
            <a:avLst/>
          </a:prstGeom>
          <a:noFill/>
          <a:ln w="22225" cap="flat" cmpd="sng">
            <a:solidFill>
              <a:srgbClr val="D9D9D9"/>
            </a:solidFill>
            <a:prstDash val="solid"/>
            <a:miter lim="800000"/>
            <a:headEnd type="none" w="sm" len="sm"/>
            <a:tailEnd type="none" w="sm" len="sm"/>
          </a:ln>
        </p:spPr>
      </p:cxnSp>
      <p:pic>
        <p:nvPicPr>
          <p:cNvPr id="225" name="Google Shape;225;p17"/>
          <p:cNvPicPr preferRelativeResize="0"/>
          <p:nvPr/>
        </p:nvPicPr>
        <p:blipFill rotWithShape="1">
          <a:blip r:embed="rId3">
            <a:alphaModFix/>
          </a:blip>
          <a:srcRect/>
          <a:stretch/>
        </p:blipFill>
        <p:spPr>
          <a:xfrm>
            <a:off x="6977638" y="2596836"/>
            <a:ext cx="4594984" cy="3997637"/>
          </a:xfrm>
          <a:prstGeom prst="rect">
            <a:avLst/>
          </a:prstGeom>
          <a:noFill/>
          <a:ln>
            <a:noFill/>
          </a:ln>
        </p:spPr>
      </p:pic>
      <p:cxnSp>
        <p:nvCxnSpPr>
          <p:cNvPr id="226" name="Google Shape;226;p17"/>
          <p:cNvCxnSpPr/>
          <p:nvPr/>
        </p:nvCxnSpPr>
        <p:spPr>
          <a:xfrm>
            <a:off x="6116278" y="2596836"/>
            <a:ext cx="0" cy="3657600"/>
          </a:xfrm>
          <a:prstGeom prst="straightConnector1">
            <a:avLst/>
          </a:prstGeom>
          <a:noFill/>
          <a:ln w="101600" cap="flat" cmpd="dbl">
            <a:solidFill>
              <a:srgbClr val="595959"/>
            </a:solidFill>
            <a:prstDash val="solid"/>
            <a:miter lim="800000"/>
            <a:headEnd type="none" w="sm" len="sm"/>
            <a:tailEnd type="none" w="sm" len="sm"/>
          </a:ln>
        </p:spPr>
      </p:cxnSp>
      <p:pic>
        <p:nvPicPr>
          <p:cNvPr id="227" name="Google Shape;227;p17"/>
          <p:cNvPicPr preferRelativeResize="0"/>
          <p:nvPr/>
        </p:nvPicPr>
        <p:blipFill rotWithShape="1">
          <a:blip r:embed="rId4">
            <a:alphaModFix/>
          </a:blip>
          <a:srcRect/>
          <a:stretch/>
        </p:blipFill>
        <p:spPr>
          <a:xfrm>
            <a:off x="812801" y="2579989"/>
            <a:ext cx="4773299" cy="3997637"/>
          </a:xfrm>
          <a:prstGeom prst="rect">
            <a:avLst/>
          </a:prstGeom>
          <a:noFill/>
          <a:ln>
            <a:noFill/>
          </a:ln>
        </p:spPr>
      </p:pic>
      <p:sp>
        <p:nvSpPr>
          <p:cNvPr id="228" name="Google Shape;228;p17"/>
          <p:cNvSpPr/>
          <p:nvPr/>
        </p:nvSpPr>
        <p:spPr>
          <a:xfrm>
            <a:off x="7550552" y="6577626"/>
            <a:ext cx="60960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http://chgd.umich.edu/wp-content/uploads/2014/06/10-20_system_positioning.pdf</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Common Locations for tDCS</a:t>
            </a:r>
            <a:endParaRPr dirty="0"/>
          </a:p>
        </p:txBody>
      </p:sp>
      <p:sp>
        <p:nvSpPr>
          <p:cNvPr id="235" name="Google Shape;235;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Anode F3</a:t>
            </a:r>
            <a:endParaRPr dirty="0"/>
          </a:p>
          <a:p>
            <a:pPr marL="685800" lvl="1" indent="-228600" algn="l" rtl="0">
              <a:lnSpc>
                <a:spcPct val="90000"/>
              </a:lnSpc>
              <a:spcBef>
                <a:spcPts val="500"/>
              </a:spcBef>
              <a:spcAft>
                <a:spcPts val="0"/>
              </a:spcAft>
              <a:buClr>
                <a:schemeClr val="dk1"/>
              </a:buClr>
              <a:buSzPts val="2400"/>
              <a:buChar char="•"/>
            </a:pPr>
            <a:r>
              <a:rPr lang="en-US" dirty="0"/>
              <a:t>Depression, SAD - seasonal affective disorder, Generalized anxiety disorder</a:t>
            </a:r>
            <a:endParaRPr dirty="0"/>
          </a:p>
          <a:p>
            <a:pPr marL="1143000" lvl="2" indent="-228600" algn="l" rtl="0">
              <a:lnSpc>
                <a:spcPct val="90000"/>
              </a:lnSpc>
              <a:spcBef>
                <a:spcPts val="500"/>
              </a:spcBef>
              <a:spcAft>
                <a:spcPts val="0"/>
              </a:spcAft>
              <a:buClr>
                <a:schemeClr val="dk1"/>
              </a:buClr>
              <a:buSzPts val="2000"/>
              <a:buChar char="•"/>
            </a:pPr>
            <a:r>
              <a:rPr lang="en-US" dirty="0"/>
              <a:t>Cathode FP2 (right center forehead)</a:t>
            </a:r>
            <a:endParaRPr dirty="0"/>
          </a:p>
          <a:p>
            <a:pPr marL="685800" lvl="1" indent="-228600" algn="l" rtl="0">
              <a:lnSpc>
                <a:spcPct val="90000"/>
              </a:lnSpc>
              <a:spcBef>
                <a:spcPts val="500"/>
              </a:spcBef>
              <a:spcAft>
                <a:spcPts val="0"/>
              </a:spcAft>
              <a:buClr>
                <a:schemeClr val="dk1"/>
              </a:buClr>
              <a:buSzPts val="2400"/>
              <a:buChar char="•"/>
            </a:pPr>
            <a:r>
              <a:rPr lang="en-US" dirty="0"/>
              <a:t>Addiction </a:t>
            </a:r>
            <a:endParaRPr dirty="0"/>
          </a:p>
          <a:p>
            <a:pPr marL="1143000" lvl="2" indent="-228600" algn="l" rtl="0">
              <a:lnSpc>
                <a:spcPct val="90000"/>
              </a:lnSpc>
              <a:spcBef>
                <a:spcPts val="500"/>
              </a:spcBef>
              <a:spcAft>
                <a:spcPts val="0"/>
              </a:spcAft>
              <a:buClr>
                <a:schemeClr val="dk1"/>
              </a:buClr>
              <a:buSzPts val="2000"/>
              <a:buChar char="•"/>
            </a:pPr>
            <a:r>
              <a:rPr lang="en-US" dirty="0"/>
              <a:t>Cathode F4 (opposite F3)</a:t>
            </a:r>
            <a:endParaRPr dirty="0"/>
          </a:p>
          <a:p>
            <a:pPr marL="228600" lvl="0" indent="-228600" algn="l" rtl="0">
              <a:lnSpc>
                <a:spcPct val="90000"/>
              </a:lnSpc>
              <a:spcBef>
                <a:spcPts val="1000"/>
              </a:spcBef>
              <a:spcAft>
                <a:spcPts val="0"/>
              </a:spcAft>
              <a:buClr>
                <a:schemeClr val="dk1"/>
              </a:buClr>
              <a:buSzPts val="2800"/>
              <a:buChar char="•"/>
            </a:pPr>
            <a:r>
              <a:rPr lang="en-US" dirty="0"/>
              <a:t>Anode Fp1</a:t>
            </a:r>
            <a:endParaRPr dirty="0"/>
          </a:p>
          <a:p>
            <a:pPr marL="685800" lvl="1" indent="-228600" algn="l" rtl="0">
              <a:lnSpc>
                <a:spcPct val="90000"/>
              </a:lnSpc>
              <a:spcBef>
                <a:spcPts val="500"/>
              </a:spcBef>
              <a:spcAft>
                <a:spcPts val="0"/>
              </a:spcAft>
              <a:buClr>
                <a:schemeClr val="dk1"/>
              </a:buClr>
              <a:buSzPts val="2400"/>
              <a:buChar char="•"/>
            </a:pPr>
            <a:r>
              <a:rPr lang="en-US" dirty="0"/>
              <a:t>Attention</a:t>
            </a:r>
            <a:endParaRPr dirty="0"/>
          </a:p>
          <a:p>
            <a:pPr marL="1143000" lvl="2" indent="-228600" algn="l" rtl="0">
              <a:lnSpc>
                <a:spcPct val="90000"/>
              </a:lnSpc>
              <a:spcBef>
                <a:spcPts val="500"/>
              </a:spcBef>
              <a:spcAft>
                <a:spcPts val="0"/>
              </a:spcAft>
              <a:buClr>
                <a:schemeClr val="dk1"/>
              </a:buClr>
              <a:buSzPts val="2000"/>
              <a:buChar char="•"/>
            </a:pPr>
            <a:r>
              <a:rPr lang="en-US" dirty="0"/>
              <a:t>Cathode left center forehead or right shoulder</a:t>
            </a:r>
            <a:endParaRPr dirty="0"/>
          </a:p>
          <a:p>
            <a:pPr marL="228600" lvl="0" indent="-228600" algn="l" rtl="0">
              <a:lnSpc>
                <a:spcPct val="90000"/>
              </a:lnSpc>
              <a:spcBef>
                <a:spcPts val="1000"/>
              </a:spcBef>
              <a:spcAft>
                <a:spcPts val="0"/>
              </a:spcAft>
              <a:buClr>
                <a:schemeClr val="dk1"/>
              </a:buClr>
              <a:buSzPts val="2800"/>
              <a:buChar char="•"/>
            </a:pPr>
            <a:r>
              <a:rPr lang="en-US" dirty="0"/>
              <a:t>Anode T4 (10% up from Right preauricular point), T3 (10% up from Left Preauricular point)</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Studies Associated with Montages</a:t>
            </a:r>
            <a:endParaRPr dirty="0"/>
          </a:p>
        </p:txBody>
      </p:sp>
      <p:sp>
        <p:nvSpPr>
          <p:cNvPr id="242" name="Google Shape;242;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Some are good, some are bad</a:t>
            </a:r>
            <a:endParaRPr dirty="0"/>
          </a:p>
          <a:p>
            <a:pPr marL="228600" lvl="0" indent="-228600" algn="l" rtl="0">
              <a:lnSpc>
                <a:spcPct val="90000"/>
              </a:lnSpc>
              <a:spcBef>
                <a:spcPts val="1000"/>
              </a:spcBef>
              <a:spcAft>
                <a:spcPts val="0"/>
              </a:spcAft>
              <a:buClr>
                <a:schemeClr val="dk1"/>
              </a:buClr>
              <a:buSzPts val="2800"/>
              <a:buChar char="•"/>
            </a:pPr>
            <a:r>
              <a:rPr lang="en-US" dirty="0"/>
              <a:t>Lack of well-structured studies</a:t>
            </a:r>
            <a:endParaRPr dirty="0"/>
          </a:p>
          <a:p>
            <a:pPr marL="685800" lvl="1" indent="-228600" algn="l" rtl="0">
              <a:lnSpc>
                <a:spcPct val="90000"/>
              </a:lnSpc>
              <a:spcBef>
                <a:spcPts val="500"/>
              </a:spcBef>
              <a:spcAft>
                <a:spcPts val="0"/>
              </a:spcAft>
              <a:buClr>
                <a:schemeClr val="dk1"/>
              </a:buClr>
              <a:buSzPts val="2400"/>
              <a:buChar char="•"/>
            </a:pPr>
            <a:r>
              <a:rPr lang="en-US" dirty="0"/>
              <a:t>Must be reproducible</a:t>
            </a:r>
            <a:endParaRPr dirty="0"/>
          </a:p>
          <a:p>
            <a:pPr marL="685800" lvl="1" indent="-228600" algn="l" rtl="0">
              <a:lnSpc>
                <a:spcPct val="90000"/>
              </a:lnSpc>
              <a:spcBef>
                <a:spcPts val="500"/>
              </a:spcBef>
              <a:spcAft>
                <a:spcPts val="0"/>
              </a:spcAft>
              <a:buClr>
                <a:schemeClr val="dk1"/>
              </a:buClr>
              <a:buSzPts val="2400"/>
              <a:buChar char="•"/>
            </a:pPr>
            <a:r>
              <a:rPr lang="en-US" dirty="0"/>
              <a:t>Many studies have failed in replicating results</a:t>
            </a:r>
            <a:endParaRPr dirty="0"/>
          </a:p>
          <a:p>
            <a:pPr marL="228600" lvl="0" indent="-228600" algn="l" rtl="0">
              <a:lnSpc>
                <a:spcPct val="90000"/>
              </a:lnSpc>
              <a:spcBef>
                <a:spcPts val="1000"/>
              </a:spcBef>
              <a:spcAft>
                <a:spcPts val="0"/>
              </a:spcAft>
              <a:buClr>
                <a:schemeClr val="dk1"/>
              </a:buClr>
              <a:buSzPts val="2800"/>
              <a:buChar char="•"/>
            </a:pPr>
            <a:r>
              <a:rPr lang="en-US" dirty="0"/>
              <a:t>Actively researched in the medical community</a:t>
            </a:r>
            <a:endParaRPr dirty="0"/>
          </a:p>
          <a:p>
            <a:pPr marL="685800" lvl="1" indent="-228600" algn="l" rtl="0">
              <a:lnSpc>
                <a:spcPct val="90000"/>
              </a:lnSpc>
              <a:spcBef>
                <a:spcPts val="500"/>
              </a:spcBef>
              <a:spcAft>
                <a:spcPts val="0"/>
              </a:spcAft>
              <a:buClr>
                <a:schemeClr val="dk1"/>
              </a:buClr>
              <a:buSzPts val="2400"/>
              <a:buChar char="•"/>
            </a:pPr>
            <a:r>
              <a:rPr lang="en-US" dirty="0"/>
              <a:t>May not be research in areas you have interest</a:t>
            </a:r>
            <a:endParaRPr dirty="0"/>
          </a:p>
          <a:p>
            <a:pPr marL="228600" lvl="0" indent="-228600" algn="l" rtl="0">
              <a:lnSpc>
                <a:spcPct val="90000"/>
              </a:lnSpc>
              <a:spcBef>
                <a:spcPts val="1000"/>
              </a:spcBef>
              <a:spcAft>
                <a:spcPts val="0"/>
              </a:spcAft>
              <a:buClr>
                <a:schemeClr val="dk1"/>
              </a:buClr>
              <a:buSzPts val="2800"/>
              <a:buChar char="•"/>
            </a:pPr>
            <a:r>
              <a:rPr lang="en-US" dirty="0"/>
              <a:t>Be a good researcher</a:t>
            </a:r>
            <a:endParaRPr dirty="0"/>
          </a:p>
          <a:p>
            <a:pPr marL="685800" lvl="1" indent="-228600" algn="l" rtl="0">
              <a:lnSpc>
                <a:spcPct val="90000"/>
              </a:lnSpc>
              <a:spcBef>
                <a:spcPts val="500"/>
              </a:spcBef>
              <a:spcAft>
                <a:spcPts val="0"/>
              </a:spcAft>
              <a:buClr>
                <a:schemeClr val="dk1"/>
              </a:buClr>
              <a:buSzPts val="2400"/>
              <a:buChar char="•"/>
            </a:pPr>
            <a:r>
              <a:rPr lang="en-US" dirty="0"/>
              <a:t>Use the scientific method when creating your experiments</a:t>
            </a:r>
            <a:endParaRPr dirty="0"/>
          </a:p>
          <a:p>
            <a:pPr marL="228600" lvl="0" indent="-228600" algn="l" rtl="0">
              <a:lnSpc>
                <a:spcPct val="90000"/>
              </a:lnSpc>
              <a:spcBef>
                <a:spcPts val="1000"/>
              </a:spcBef>
              <a:spcAft>
                <a:spcPts val="0"/>
              </a:spcAft>
              <a:buClr>
                <a:schemeClr val="dk1"/>
              </a:buClr>
              <a:buSzPts val="2800"/>
              <a:buChar char="•"/>
            </a:pPr>
            <a:r>
              <a:rPr lang="en-US" dirty="0"/>
              <a:t>Pick a study and see if you can replicate (or disprove) the results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648929" y="629266"/>
            <a:ext cx="3651467" cy="167660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dirty="0"/>
              <a:t>Finding F3</a:t>
            </a:r>
            <a:endParaRPr dirty="0"/>
          </a:p>
        </p:txBody>
      </p:sp>
      <p:sp>
        <p:nvSpPr>
          <p:cNvPr id="249" name="Google Shape;249;p20"/>
          <p:cNvSpPr txBox="1">
            <a:spLocks noGrp="1"/>
          </p:cNvSpPr>
          <p:nvPr>
            <p:ph type="body" idx="1"/>
          </p:nvPr>
        </p:nvSpPr>
        <p:spPr>
          <a:xfrm>
            <a:off x="648931" y="2438400"/>
            <a:ext cx="3651466" cy="378541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Char char="•"/>
            </a:pPr>
            <a:r>
              <a:rPr lang="en-US" sz="1800" dirty="0"/>
              <a:t>Measure Fp1 to C3 and mark midpoint</a:t>
            </a:r>
            <a:endParaRPr dirty="0"/>
          </a:p>
          <a:p>
            <a:pPr marL="228600" lvl="0" indent="-228600" algn="l" rtl="0">
              <a:lnSpc>
                <a:spcPct val="90000"/>
              </a:lnSpc>
              <a:spcBef>
                <a:spcPts val="1000"/>
              </a:spcBef>
              <a:spcAft>
                <a:spcPts val="0"/>
              </a:spcAft>
              <a:buClr>
                <a:schemeClr val="dk1"/>
              </a:buClr>
              <a:buSzPts val="1800"/>
              <a:buChar char="•"/>
            </a:pPr>
            <a:r>
              <a:rPr lang="en-US" sz="1800" dirty="0"/>
              <a:t>Measure Fz to F7 and mark midpoint</a:t>
            </a:r>
            <a:endParaRPr dirty="0"/>
          </a:p>
          <a:p>
            <a:pPr marL="228600" lvl="0" indent="-228600" algn="l" rtl="0">
              <a:lnSpc>
                <a:spcPct val="90000"/>
              </a:lnSpc>
              <a:spcBef>
                <a:spcPts val="1000"/>
              </a:spcBef>
              <a:spcAft>
                <a:spcPts val="0"/>
              </a:spcAft>
              <a:buClr>
                <a:schemeClr val="dk1"/>
              </a:buClr>
              <a:buSzPts val="1800"/>
              <a:buChar char="•"/>
            </a:pPr>
            <a:r>
              <a:rPr lang="en-US" sz="1800" dirty="0"/>
              <a:t>Mark 50%</a:t>
            </a:r>
            <a:endParaRPr dirty="0"/>
          </a:p>
          <a:p>
            <a:pPr marL="228600" lvl="0" indent="-228600" algn="l" rtl="0">
              <a:lnSpc>
                <a:spcPct val="90000"/>
              </a:lnSpc>
              <a:spcBef>
                <a:spcPts val="1000"/>
              </a:spcBef>
              <a:spcAft>
                <a:spcPts val="0"/>
              </a:spcAft>
              <a:buClr>
                <a:schemeClr val="dk1"/>
              </a:buClr>
              <a:buSzPts val="1800"/>
              <a:buChar char="•"/>
            </a:pPr>
            <a:r>
              <a:rPr lang="en-US" sz="1800" dirty="0"/>
              <a:t>This is F3</a:t>
            </a:r>
            <a:endParaRPr dirty="0"/>
          </a:p>
        </p:txBody>
      </p:sp>
      <p:pic>
        <p:nvPicPr>
          <p:cNvPr id="250" name="Google Shape;250;p20"/>
          <p:cNvPicPr preferRelativeResize="0"/>
          <p:nvPr/>
        </p:nvPicPr>
        <p:blipFill rotWithShape="1">
          <a:blip r:embed="rId3">
            <a:alphaModFix/>
          </a:blip>
          <a:srcRect t="2217"/>
          <a:stretch/>
        </p:blipFill>
        <p:spPr>
          <a:xfrm>
            <a:off x="4639056" y="10"/>
            <a:ext cx="7552944" cy="6857990"/>
          </a:xfrm>
          <a:prstGeom prst="rect">
            <a:avLst/>
          </a:prstGeom>
          <a:noFill/>
          <a:ln>
            <a:noFill/>
          </a:ln>
        </p:spPr>
      </p:pic>
      <p:sp>
        <p:nvSpPr>
          <p:cNvPr id="251" name="Google Shape;251;p20"/>
          <p:cNvSpPr/>
          <p:nvPr/>
        </p:nvSpPr>
        <p:spPr>
          <a:xfrm>
            <a:off x="0" y="6611779"/>
            <a:ext cx="3449983"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https://www.ers-education.org/lrmedia/2016/pdf/298830.pdf</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762001" y="803325"/>
            <a:ext cx="531453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dirty="0"/>
              <a:t>Finding F4</a:t>
            </a:r>
            <a:endParaRPr dirty="0"/>
          </a:p>
        </p:txBody>
      </p:sp>
      <p:sp>
        <p:nvSpPr>
          <p:cNvPr id="258" name="Google Shape;258;p21"/>
          <p:cNvSpPr txBox="1">
            <a:spLocks noGrp="1"/>
          </p:cNvSpPr>
          <p:nvPr>
            <p:ph type="body" idx="1"/>
          </p:nvPr>
        </p:nvSpPr>
        <p:spPr>
          <a:xfrm>
            <a:off x="762000" y="2279018"/>
            <a:ext cx="5314543" cy="337592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1800"/>
              <a:buChar char="•"/>
            </a:pPr>
            <a:r>
              <a:rPr lang="en-US" sz="1800" dirty="0"/>
              <a:t>Measure Fp2 to C4 and mark midpoint</a:t>
            </a:r>
            <a:endParaRPr dirty="0"/>
          </a:p>
          <a:p>
            <a:pPr marL="228600" lvl="0" indent="-228600" algn="l" rtl="0">
              <a:lnSpc>
                <a:spcPct val="90000"/>
              </a:lnSpc>
              <a:spcBef>
                <a:spcPts val="1000"/>
              </a:spcBef>
              <a:spcAft>
                <a:spcPts val="0"/>
              </a:spcAft>
              <a:buClr>
                <a:schemeClr val="lt1"/>
              </a:buClr>
              <a:buSzPts val="1800"/>
              <a:buChar char="•"/>
            </a:pPr>
            <a:r>
              <a:rPr lang="en-US" sz="1800" dirty="0"/>
              <a:t>Measure Fz to F8 and mark midpoint</a:t>
            </a:r>
            <a:endParaRPr dirty="0"/>
          </a:p>
          <a:p>
            <a:pPr marL="228600" lvl="0" indent="-228600" algn="l" rtl="0">
              <a:lnSpc>
                <a:spcPct val="90000"/>
              </a:lnSpc>
              <a:spcBef>
                <a:spcPts val="1000"/>
              </a:spcBef>
              <a:spcAft>
                <a:spcPts val="0"/>
              </a:spcAft>
              <a:buClr>
                <a:schemeClr val="lt1"/>
              </a:buClr>
              <a:buSzPts val="1800"/>
              <a:buChar char="•"/>
            </a:pPr>
            <a:r>
              <a:rPr lang="en-US" sz="1800" dirty="0"/>
              <a:t>Mark 50%</a:t>
            </a:r>
            <a:endParaRPr dirty="0"/>
          </a:p>
          <a:p>
            <a:pPr marL="228600" lvl="0" indent="-228600" algn="l" rtl="0">
              <a:lnSpc>
                <a:spcPct val="90000"/>
              </a:lnSpc>
              <a:spcBef>
                <a:spcPts val="1000"/>
              </a:spcBef>
              <a:spcAft>
                <a:spcPts val="0"/>
              </a:spcAft>
              <a:buClr>
                <a:schemeClr val="lt1"/>
              </a:buClr>
              <a:buSzPts val="1800"/>
              <a:buChar char="•"/>
            </a:pPr>
            <a:r>
              <a:rPr lang="en-US" sz="1800" dirty="0"/>
              <a:t>This is F4</a:t>
            </a:r>
            <a:endParaRPr dirty="0"/>
          </a:p>
          <a:p>
            <a:pPr marL="228600" lvl="0" indent="-114300" algn="l" rtl="0">
              <a:lnSpc>
                <a:spcPct val="90000"/>
              </a:lnSpc>
              <a:spcBef>
                <a:spcPts val="1000"/>
              </a:spcBef>
              <a:spcAft>
                <a:spcPts val="0"/>
              </a:spcAft>
              <a:buClr>
                <a:schemeClr val="lt1"/>
              </a:buClr>
              <a:buSzPts val="1800"/>
              <a:buNone/>
            </a:pPr>
            <a:endParaRPr sz="1800" dirty="0"/>
          </a:p>
        </p:txBody>
      </p:sp>
      <p:sp>
        <p:nvSpPr>
          <p:cNvPr id="259" name="Google Shape;259;p21"/>
          <p:cNvSpPr/>
          <p:nvPr/>
        </p:nvSpPr>
        <p:spPr>
          <a:xfrm flipH="1">
            <a:off x="6582780" y="-2008"/>
            <a:ext cx="5609220" cy="5840278"/>
          </a:xfrm>
          <a:custGeom>
            <a:avLst/>
            <a:gdLst/>
            <a:ahLst/>
            <a:cxnLst/>
            <a:rect l="l" t="t" r="r" b="b"/>
            <a:pathLst>
              <a:path w="5609220" h="5840278" extrusionOk="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FFFFFF"/>
              </a:solidFill>
              <a:latin typeface="Calibri"/>
              <a:ea typeface="Calibri"/>
              <a:cs typeface="Calibri"/>
              <a:sym typeface="Calibri"/>
            </a:endParaRPr>
          </a:p>
        </p:txBody>
      </p:sp>
      <p:pic>
        <p:nvPicPr>
          <p:cNvPr id="260" name="Google Shape;260;p21"/>
          <p:cNvPicPr preferRelativeResize="0"/>
          <p:nvPr/>
        </p:nvPicPr>
        <p:blipFill rotWithShape="1">
          <a:blip r:embed="rId3">
            <a:alphaModFix/>
          </a:blip>
          <a:srcRect l="6567" r="4145" b="-1"/>
          <a:stretch/>
        </p:blipFill>
        <p:spPr>
          <a:xfrm>
            <a:off x="6750141" y="-2"/>
            <a:ext cx="5441859" cy="5654940"/>
          </a:xfrm>
          <a:custGeom>
            <a:avLst/>
            <a:gdLst/>
            <a:ahLst/>
            <a:cxnLst/>
            <a:rect l="l" t="t" r="r" b="b"/>
            <a:pathLst>
              <a:path w="5441859" h="5654940" extrusionOk="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ln>
            <a:noFill/>
          </a:ln>
        </p:spPr>
      </p:pic>
      <p:sp>
        <p:nvSpPr>
          <p:cNvPr id="261" name="Google Shape;261;p21"/>
          <p:cNvSpPr/>
          <p:nvPr/>
        </p:nvSpPr>
        <p:spPr>
          <a:xfrm>
            <a:off x="87082" y="6611779"/>
            <a:ext cx="3449983"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lt1"/>
                </a:solidFill>
                <a:latin typeface="Calibri"/>
                <a:ea typeface="Calibri"/>
                <a:cs typeface="Calibri"/>
                <a:sym typeface="Calibri"/>
              </a:rPr>
              <a:t>https://www.ers-education.org/lrmedia/2016/pdf/298830.pdf</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22"/>
          <p:cNvSpPr/>
          <p:nvPr/>
        </p:nvSpPr>
        <p:spPr>
          <a:xfrm>
            <a:off x="396882" y="280374"/>
            <a:ext cx="11438793" cy="1844256"/>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68" name="Google Shape;268;p22"/>
          <p:cNvSpPr txBox="1">
            <a:spLocks noGrp="1"/>
          </p:cNvSpPr>
          <p:nvPr>
            <p:ph type="title"/>
          </p:nvPr>
        </p:nvSpPr>
        <p:spPr>
          <a:xfrm>
            <a:off x="546351" y="433545"/>
            <a:ext cx="11139854" cy="93044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400"/>
              <a:buFont typeface="Calibri"/>
              <a:buNone/>
            </a:pPr>
            <a:r>
              <a:rPr lang="en-US" sz="5400" dirty="0">
                <a:solidFill>
                  <a:srgbClr val="FFFFFF"/>
                </a:solidFill>
              </a:rPr>
              <a:t>Depression</a:t>
            </a:r>
            <a:endParaRPr dirty="0"/>
          </a:p>
        </p:txBody>
      </p:sp>
      <p:cxnSp>
        <p:nvCxnSpPr>
          <p:cNvPr id="269" name="Google Shape;269;p22"/>
          <p:cNvCxnSpPr/>
          <p:nvPr/>
        </p:nvCxnSpPr>
        <p:spPr>
          <a:xfrm>
            <a:off x="2230078" y="1522292"/>
            <a:ext cx="7772400" cy="0"/>
          </a:xfrm>
          <a:prstGeom prst="straightConnector1">
            <a:avLst/>
          </a:prstGeom>
          <a:noFill/>
          <a:ln w="22225" cap="flat" cmpd="sng">
            <a:solidFill>
              <a:srgbClr val="D9D9D9"/>
            </a:solidFill>
            <a:prstDash val="solid"/>
            <a:miter lim="800000"/>
            <a:headEnd type="none" w="sm" len="sm"/>
            <a:tailEnd type="none" w="sm" len="sm"/>
          </a:ln>
        </p:spPr>
      </p:cxnSp>
      <p:pic>
        <p:nvPicPr>
          <p:cNvPr id="270" name="Google Shape;270;p22"/>
          <p:cNvPicPr preferRelativeResize="0"/>
          <p:nvPr/>
        </p:nvPicPr>
        <p:blipFill rotWithShape="1">
          <a:blip r:embed="rId3">
            <a:alphaModFix/>
          </a:blip>
          <a:srcRect/>
          <a:stretch/>
        </p:blipFill>
        <p:spPr>
          <a:xfrm>
            <a:off x="1060707" y="2426818"/>
            <a:ext cx="3997637" cy="3997637"/>
          </a:xfrm>
          <a:prstGeom prst="rect">
            <a:avLst/>
          </a:prstGeom>
          <a:noFill/>
          <a:ln>
            <a:noFill/>
          </a:ln>
        </p:spPr>
      </p:pic>
      <p:cxnSp>
        <p:nvCxnSpPr>
          <p:cNvPr id="271" name="Google Shape;271;p22"/>
          <p:cNvCxnSpPr/>
          <p:nvPr/>
        </p:nvCxnSpPr>
        <p:spPr>
          <a:xfrm>
            <a:off x="6116278" y="2596836"/>
            <a:ext cx="0" cy="3657600"/>
          </a:xfrm>
          <a:prstGeom prst="straightConnector1">
            <a:avLst/>
          </a:prstGeom>
          <a:noFill/>
          <a:ln w="101600" cap="flat" cmpd="dbl">
            <a:solidFill>
              <a:srgbClr val="595959"/>
            </a:solidFill>
            <a:prstDash val="solid"/>
            <a:miter lim="800000"/>
            <a:headEnd type="none" w="sm" len="sm"/>
            <a:tailEnd type="none" w="sm" len="sm"/>
          </a:ln>
        </p:spPr>
      </p:cxnSp>
      <p:pic>
        <p:nvPicPr>
          <p:cNvPr id="272" name="Google Shape;272;p22"/>
          <p:cNvPicPr preferRelativeResize="0">
            <a:picLocks noGrp="1"/>
          </p:cNvPicPr>
          <p:nvPr>
            <p:ph type="body" idx="1"/>
          </p:nvPr>
        </p:nvPicPr>
        <p:blipFill rotWithShape="1">
          <a:blip r:embed="rId4">
            <a:alphaModFix/>
          </a:blip>
          <a:srcRect/>
          <a:stretch/>
        </p:blipFill>
        <p:spPr>
          <a:xfrm>
            <a:off x="7029526" y="2438393"/>
            <a:ext cx="4287010" cy="3997637"/>
          </a:xfrm>
          <a:prstGeom prst="rect">
            <a:avLst/>
          </a:prstGeom>
          <a:noFill/>
          <a:ln>
            <a:noFill/>
          </a:ln>
        </p:spPr>
      </p:pic>
      <p:sp>
        <p:nvSpPr>
          <p:cNvPr id="273" name="Google Shape;273;p22"/>
          <p:cNvSpPr/>
          <p:nvPr/>
        </p:nvSpPr>
        <p:spPr>
          <a:xfrm>
            <a:off x="5162475" y="6012095"/>
            <a:ext cx="7187712"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Go-no-go task performance improvement after anodal transcranial DC stimulation of the left dorsolateral prefrontal cortex in major depression. Boggio PS (2007)</a:t>
            </a:r>
            <a:endParaRPr dirty="0"/>
          </a:p>
          <a:p>
            <a:pPr marL="0" marR="0" lvl="0" indent="0" algn="l" rtl="0">
              <a:spcBef>
                <a:spcPts val="0"/>
              </a:spcBef>
              <a:spcAft>
                <a:spcPts val="0"/>
              </a:spcAft>
              <a:buNone/>
            </a:pPr>
            <a:r>
              <a:rPr lang="en-US" sz="1000" dirty="0">
                <a:solidFill>
                  <a:schemeClr val="dk1"/>
                </a:solidFill>
                <a:latin typeface="Calibri"/>
                <a:ea typeface="Calibri"/>
                <a:cs typeface="Calibri"/>
                <a:sym typeface="Calibri"/>
              </a:rPr>
              <a:t>https://www.ncbi.nlm.nih.gov/pubmed/17166593</a:t>
            </a:r>
            <a:endParaRPr dirty="0"/>
          </a:p>
          <a:p>
            <a:pPr marL="0" marR="0" lvl="0" indent="0" algn="l" rtl="0">
              <a:spcBef>
                <a:spcPts val="0"/>
              </a:spcBef>
              <a:spcAft>
                <a:spcPts val="0"/>
              </a:spcAft>
              <a:buNone/>
            </a:pPr>
            <a:r>
              <a:rPr lang="en-US" sz="1000" dirty="0">
                <a:solidFill>
                  <a:schemeClr val="dk1"/>
                </a:solidFill>
                <a:latin typeface="Calibri"/>
                <a:ea typeface="Calibri"/>
                <a:cs typeface="Calibri"/>
                <a:sym typeface="Calibri"/>
              </a:rPr>
              <a:t>    tDCS over the left prefrontal cortex enhances cognitive control for positive affective stimuli. Vanderhasselt MA (2013) </a:t>
            </a:r>
            <a:endParaRPr dirty="0"/>
          </a:p>
          <a:p>
            <a:pPr marL="0" marR="0" lvl="0" indent="0" algn="l" rtl="0">
              <a:spcBef>
                <a:spcPts val="0"/>
              </a:spcBef>
              <a:spcAft>
                <a:spcPts val="0"/>
              </a:spcAft>
              <a:buNone/>
            </a:pPr>
            <a:r>
              <a:rPr lang="en-US" sz="1000" dirty="0">
                <a:solidFill>
                  <a:schemeClr val="dk1"/>
                </a:solidFill>
                <a:latin typeface="Calibri"/>
                <a:ea typeface="Calibri"/>
                <a:cs typeface="Calibri"/>
                <a:sym typeface="Calibri"/>
              </a:rPr>
              <a:t>https://www.ncbi.nlm.nih.gov/pubmed/23704874</a:t>
            </a:r>
            <a:endParaRPr dirty="0"/>
          </a:p>
        </p:txBody>
      </p:sp>
      <p:sp>
        <p:nvSpPr>
          <p:cNvPr id="274" name="Google Shape;274;p22"/>
          <p:cNvSpPr/>
          <p:nvPr/>
        </p:nvSpPr>
        <p:spPr>
          <a:xfrm>
            <a:off x="0" y="6577626"/>
            <a:ext cx="60960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https://totaltdcs.com/tdcs-electrode-placement-montage-guide-2/depression-and-anxiety/</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0" name="Google Shape;280;p23"/>
          <p:cNvSpPr/>
          <p:nvPr/>
        </p:nvSpPr>
        <p:spPr>
          <a:xfrm>
            <a:off x="336884" y="321177"/>
            <a:ext cx="4332307" cy="6179552"/>
          </a:xfrm>
          <a:prstGeom prst="rect">
            <a:avLst/>
          </a:prstGeom>
          <a:solidFill>
            <a:srgbClr val="404040">
              <a:alpha val="89803"/>
            </a:srgbClr>
          </a:solidFill>
          <a:ln w="127000" cap="sq" cmpd="thinThick">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81" name="Google Shape;281;p23"/>
          <p:cNvSpPr txBox="1">
            <a:spLocks noGrp="1"/>
          </p:cNvSpPr>
          <p:nvPr>
            <p:ph type="title"/>
          </p:nvPr>
        </p:nvSpPr>
        <p:spPr>
          <a:xfrm>
            <a:off x="674237" y="914400"/>
            <a:ext cx="3657600" cy="288757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4800" dirty="0">
                <a:solidFill>
                  <a:srgbClr val="FFFFFF"/>
                </a:solidFill>
                <a:latin typeface="Calibri"/>
                <a:ea typeface="Calibri"/>
                <a:cs typeface="Calibri"/>
                <a:sym typeface="Calibri"/>
              </a:rPr>
              <a:t>Addiction</a:t>
            </a:r>
            <a:br>
              <a:rPr lang="en-US" sz="4800" dirty="0">
                <a:solidFill>
                  <a:srgbClr val="FFFFFF"/>
                </a:solidFill>
                <a:latin typeface="Calibri"/>
                <a:ea typeface="Calibri"/>
                <a:cs typeface="Calibri"/>
                <a:sym typeface="Calibri"/>
              </a:rPr>
            </a:br>
            <a:endParaRPr sz="4800" dirty="0">
              <a:solidFill>
                <a:srgbClr val="FFFFFF"/>
              </a:solidFill>
              <a:latin typeface="Calibri"/>
              <a:ea typeface="Calibri"/>
              <a:cs typeface="Calibri"/>
              <a:sym typeface="Calibri"/>
            </a:endParaRPr>
          </a:p>
        </p:txBody>
      </p:sp>
      <p:cxnSp>
        <p:nvCxnSpPr>
          <p:cNvPr id="282" name="Google Shape;282;p23"/>
          <p:cNvCxnSpPr/>
          <p:nvPr/>
        </p:nvCxnSpPr>
        <p:spPr>
          <a:xfrm>
            <a:off x="1191126" y="3910267"/>
            <a:ext cx="2586790" cy="0"/>
          </a:xfrm>
          <a:prstGeom prst="straightConnector1">
            <a:avLst/>
          </a:prstGeom>
          <a:noFill/>
          <a:ln w="22225" cap="flat" cmpd="sng">
            <a:solidFill>
              <a:srgbClr val="D9D9D9"/>
            </a:solidFill>
            <a:prstDash val="solid"/>
            <a:miter lim="800000"/>
            <a:headEnd type="none" w="sm" len="sm"/>
            <a:tailEnd type="none" w="sm" len="sm"/>
          </a:ln>
        </p:spPr>
      </p:cxnSp>
      <p:pic>
        <p:nvPicPr>
          <p:cNvPr id="283" name="Google Shape;283;p23"/>
          <p:cNvPicPr preferRelativeResize="0">
            <a:picLocks noGrp="1"/>
          </p:cNvPicPr>
          <p:nvPr>
            <p:ph type="body" idx="1"/>
          </p:nvPr>
        </p:nvPicPr>
        <p:blipFill rotWithShape="1">
          <a:blip r:embed="rId3">
            <a:alphaModFix/>
          </a:blip>
          <a:srcRect/>
          <a:stretch/>
        </p:blipFill>
        <p:spPr>
          <a:xfrm>
            <a:off x="5843044" y="390973"/>
            <a:ext cx="5175100" cy="5880796"/>
          </a:xfrm>
          <a:prstGeom prst="rect">
            <a:avLst/>
          </a:prstGeom>
          <a:noFill/>
          <a:ln>
            <a:noFill/>
          </a:ln>
        </p:spPr>
      </p:pic>
      <p:sp>
        <p:nvSpPr>
          <p:cNvPr id="284" name="Google Shape;284;p23"/>
          <p:cNvSpPr txBox="1"/>
          <p:nvPr/>
        </p:nvSpPr>
        <p:spPr>
          <a:xfrm>
            <a:off x="1191126" y="4467828"/>
            <a:ext cx="2586790" cy="12269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Anode: F3 (Left DLPFC) </a:t>
            </a:r>
            <a:endParaRPr dirty="0"/>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lt1"/>
                </a:solidFill>
                <a:latin typeface="Calibri"/>
                <a:ea typeface="Calibri"/>
                <a:cs typeface="Calibri"/>
                <a:sym typeface="Calibri"/>
              </a:rPr>
              <a:t>Cathode: F4 (Right DLPFC)</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Addiction Studies with tDCS</a:t>
            </a:r>
            <a:endParaRPr dirty="0"/>
          </a:p>
        </p:txBody>
      </p:sp>
      <p:sp>
        <p:nvSpPr>
          <p:cNvPr id="290" name="Google Shape;290;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70000"/>
              </a:lnSpc>
              <a:spcBef>
                <a:spcPts val="0"/>
              </a:spcBef>
              <a:spcAft>
                <a:spcPts val="0"/>
              </a:spcAft>
              <a:buClr>
                <a:schemeClr val="dk1"/>
              </a:buClr>
              <a:buSzPts val="1750"/>
              <a:buChar char="•"/>
            </a:pPr>
            <a:r>
              <a:rPr lang="en-US" sz="1750" dirty="0"/>
              <a:t>Cumulative priming effects of cortical stimulation on smoking cue-induced craving. Paulo Sergio Boggio (2009)</a:t>
            </a:r>
            <a:endParaRPr dirty="0"/>
          </a:p>
          <a:p>
            <a:pPr marL="228600" lvl="0" indent="-228600" algn="l" rtl="0">
              <a:lnSpc>
                <a:spcPct val="70000"/>
              </a:lnSpc>
              <a:spcBef>
                <a:spcPts val="1000"/>
              </a:spcBef>
              <a:spcAft>
                <a:spcPts val="0"/>
              </a:spcAft>
              <a:buClr>
                <a:schemeClr val="dk1"/>
              </a:buClr>
              <a:buSzPts val="1750"/>
              <a:buChar char="•"/>
            </a:pPr>
            <a:r>
              <a:rPr lang="en-US" sz="1750" dirty="0"/>
              <a:t>https://www.sciencedirect.com/science/article/abs/pii/S0304394009009793</a:t>
            </a:r>
            <a:endParaRPr dirty="0"/>
          </a:p>
          <a:p>
            <a:pPr marL="228600" lvl="0" indent="-228600" algn="l" rtl="0">
              <a:lnSpc>
                <a:spcPct val="70000"/>
              </a:lnSpc>
              <a:spcBef>
                <a:spcPts val="1000"/>
              </a:spcBef>
              <a:spcAft>
                <a:spcPts val="0"/>
              </a:spcAft>
              <a:buClr>
                <a:schemeClr val="dk1"/>
              </a:buClr>
              <a:buSzPts val="1750"/>
              <a:buChar char="•"/>
            </a:pPr>
            <a:r>
              <a:rPr lang="en-US" sz="1750" dirty="0"/>
              <a:t>    A randomized controlled trial of targeted prefrontal cortex modulation with tDCS in patients with alcohol dependence. Jaisa Klauss (2014)</a:t>
            </a:r>
            <a:endParaRPr dirty="0"/>
          </a:p>
          <a:p>
            <a:pPr marL="228600" lvl="0" indent="-228600" algn="l" rtl="0">
              <a:lnSpc>
                <a:spcPct val="70000"/>
              </a:lnSpc>
              <a:spcBef>
                <a:spcPts val="1000"/>
              </a:spcBef>
              <a:spcAft>
                <a:spcPts val="0"/>
              </a:spcAft>
              <a:buClr>
                <a:schemeClr val="dk1"/>
              </a:buClr>
              <a:buSzPts val="1750"/>
              <a:buChar char="•"/>
            </a:pPr>
            <a:r>
              <a:rPr lang="en-US" sz="1750" dirty="0"/>
              <a:t>https://academic.oup.com/ijnp/article/17/11/1793/2910056</a:t>
            </a:r>
            <a:endParaRPr dirty="0"/>
          </a:p>
          <a:p>
            <a:pPr marL="228600" lvl="0" indent="-228600" algn="l" rtl="0">
              <a:lnSpc>
                <a:spcPct val="70000"/>
              </a:lnSpc>
              <a:spcBef>
                <a:spcPts val="1000"/>
              </a:spcBef>
              <a:spcAft>
                <a:spcPts val="0"/>
              </a:spcAft>
              <a:buClr>
                <a:schemeClr val="dk1"/>
              </a:buClr>
              <a:buSzPts val="1750"/>
              <a:buChar char="•"/>
            </a:pPr>
            <a:r>
              <a:rPr lang="en-US" sz="1750" dirty="0"/>
              <a:t>    Transcranial direct current stimulation of the prefrontal cortex modulates the desire for specific foods. Felipe Fregni (2013)</a:t>
            </a:r>
            <a:endParaRPr dirty="0"/>
          </a:p>
          <a:p>
            <a:pPr marL="228600" lvl="0" indent="-228600" algn="l" rtl="0">
              <a:lnSpc>
                <a:spcPct val="70000"/>
              </a:lnSpc>
              <a:spcBef>
                <a:spcPts val="1000"/>
              </a:spcBef>
              <a:spcAft>
                <a:spcPts val="0"/>
              </a:spcAft>
              <a:buClr>
                <a:schemeClr val="dk1"/>
              </a:buClr>
              <a:buSzPts val="1750"/>
              <a:buChar char="•"/>
            </a:pPr>
            <a:r>
              <a:rPr lang="en-US" sz="1750" dirty="0"/>
              <a:t>https://www.ncbi.nlm.nih.gov/pmc/articles/PMC3541023/</a:t>
            </a:r>
            <a:endParaRPr dirty="0"/>
          </a:p>
          <a:p>
            <a:pPr marL="228600" lvl="0" indent="-228600" algn="l" rtl="0">
              <a:lnSpc>
                <a:spcPct val="70000"/>
              </a:lnSpc>
              <a:spcBef>
                <a:spcPts val="1000"/>
              </a:spcBef>
              <a:spcAft>
                <a:spcPts val="0"/>
              </a:spcAft>
              <a:buClr>
                <a:schemeClr val="dk1"/>
              </a:buClr>
              <a:buSzPts val="1750"/>
              <a:buChar char="•"/>
            </a:pPr>
            <a:r>
              <a:rPr lang="en-US" sz="1750" dirty="0"/>
              <a:t>    Prefrontal cortex transcranial direct current stimulation (tDCS) temporarily reduces food cravings and increases the self-reported ability to resist food in adults with frequent food craving. Rachel L. Goldman (2011)</a:t>
            </a:r>
            <a:endParaRPr dirty="0"/>
          </a:p>
          <a:p>
            <a:pPr marL="228600" lvl="0" indent="-228600" algn="l" rtl="0">
              <a:lnSpc>
                <a:spcPct val="70000"/>
              </a:lnSpc>
              <a:spcBef>
                <a:spcPts val="1000"/>
              </a:spcBef>
              <a:spcAft>
                <a:spcPts val="0"/>
              </a:spcAft>
              <a:buClr>
                <a:schemeClr val="dk1"/>
              </a:buClr>
              <a:buSzPts val="1750"/>
              <a:buChar char="•"/>
            </a:pPr>
            <a:r>
              <a:rPr lang="en-US" sz="1750" dirty="0"/>
              <a:t>    Diminishing risk-taking behavior by modulating activity in the prefrontal cortex: A direct current stimulation study. Shirley Fecteau (2007)</a:t>
            </a:r>
            <a:endParaRPr dirty="0"/>
          </a:p>
          <a:p>
            <a:pPr marL="228600" lvl="0" indent="-228600" algn="l" rtl="0">
              <a:lnSpc>
                <a:spcPct val="70000"/>
              </a:lnSpc>
              <a:spcBef>
                <a:spcPts val="1000"/>
              </a:spcBef>
              <a:spcAft>
                <a:spcPts val="0"/>
              </a:spcAft>
              <a:buClr>
                <a:schemeClr val="dk1"/>
              </a:buClr>
              <a:buSzPts val="1750"/>
              <a:buChar char="•"/>
            </a:pPr>
            <a:r>
              <a:rPr lang="en-US" sz="1750" dirty="0"/>
              <a:t>    Manipulating Executive Function with Transcranial Direct Current Stimulation. David V. Smith (2009) </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5"/>
        <p:cNvGrpSpPr/>
        <p:nvPr/>
      </p:nvGrpSpPr>
      <p:grpSpPr>
        <a:xfrm>
          <a:off x="0" y="0"/>
          <a:ext cx="0" cy="0"/>
          <a:chOff x="0" y="0"/>
          <a:chExt cx="0" cy="0"/>
        </a:xfrm>
      </p:grpSpPr>
      <p:sp>
        <p:nvSpPr>
          <p:cNvPr id="296" name="Google Shape;296;p25"/>
          <p:cNvSpPr/>
          <p:nvPr/>
        </p:nvSpPr>
        <p:spPr>
          <a:xfrm>
            <a:off x="336884" y="321177"/>
            <a:ext cx="4332307" cy="6179552"/>
          </a:xfrm>
          <a:prstGeom prst="rect">
            <a:avLst/>
          </a:prstGeom>
          <a:solidFill>
            <a:srgbClr val="404040">
              <a:alpha val="89803"/>
            </a:srgbClr>
          </a:solidFill>
          <a:ln w="127000" cap="sq" cmpd="thinThick">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7" name="Google Shape;297;p25"/>
          <p:cNvSpPr txBox="1">
            <a:spLocks noGrp="1"/>
          </p:cNvSpPr>
          <p:nvPr>
            <p:ph type="title"/>
          </p:nvPr>
        </p:nvSpPr>
        <p:spPr>
          <a:xfrm>
            <a:off x="674237" y="914400"/>
            <a:ext cx="3657600" cy="288757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4800" dirty="0">
                <a:solidFill>
                  <a:srgbClr val="FFFFFF"/>
                </a:solidFill>
                <a:latin typeface="Calibri"/>
                <a:ea typeface="Calibri"/>
                <a:cs typeface="Calibri"/>
                <a:sym typeface="Calibri"/>
              </a:rPr>
              <a:t>Insightfulness</a:t>
            </a:r>
            <a:br>
              <a:rPr lang="en-US" sz="4800" dirty="0">
                <a:solidFill>
                  <a:srgbClr val="FFFFFF"/>
                </a:solidFill>
                <a:latin typeface="Calibri"/>
                <a:ea typeface="Calibri"/>
                <a:cs typeface="Calibri"/>
                <a:sym typeface="Calibri"/>
              </a:rPr>
            </a:br>
            <a:endParaRPr sz="4800" dirty="0">
              <a:solidFill>
                <a:srgbClr val="FFFFFF"/>
              </a:solidFill>
              <a:latin typeface="Calibri"/>
              <a:ea typeface="Calibri"/>
              <a:cs typeface="Calibri"/>
              <a:sym typeface="Calibri"/>
            </a:endParaRPr>
          </a:p>
        </p:txBody>
      </p:sp>
      <p:cxnSp>
        <p:nvCxnSpPr>
          <p:cNvPr id="298" name="Google Shape;298;p25"/>
          <p:cNvCxnSpPr/>
          <p:nvPr/>
        </p:nvCxnSpPr>
        <p:spPr>
          <a:xfrm>
            <a:off x="1191126" y="3910267"/>
            <a:ext cx="2586790" cy="0"/>
          </a:xfrm>
          <a:prstGeom prst="straightConnector1">
            <a:avLst/>
          </a:prstGeom>
          <a:noFill/>
          <a:ln w="22225" cap="flat" cmpd="sng">
            <a:solidFill>
              <a:srgbClr val="D9D9D9"/>
            </a:solidFill>
            <a:prstDash val="solid"/>
            <a:miter lim="800000"/>
            <a:headEnd type="none" w="sm" len="sm"/>
            <a:tailEnd type="none" w="sm" len="sm"/>
          </a:ln>
        </p:spPr>
      </p:cxnSp>
      <p:pic>
        <p:nvPicPr>
          <p:cNvPr id="299" name="Google Shape;299;p25"/>
          <p:cNvPicPr preferRelativeResize="0">
            <a:picLocks noGrp="1"/>
          </p:cNvPicPr>
          <p:nvPr>
            <p:ph type="body" idx="1"/>
          </p:nvPr>
        </p:nvPicPr>
        <p:blipFill rotWithShape="1">
          <a:blip r:embed="rId3">
            <a:alphaModFix/>
          </a:blip>
          <a:srcRect/>
          <a:stretch/>
        </p:blipFill>
        <p:spPr>
          <a:xfrm>
            <a:off x="5843044" y="492573"/>
            <a:ext cx="5175100" cy="5880796"/>
          </a:xfrm>
          <a:prstGeom prst="rect">
            <a:avLst/>
          </a:prstGeom>
          <a:noFill/>
          <a:ln>
            <a:noFill/>
          </a:ln>
        </p:spPr>
      </p:pic>
      <p:sp>
        <p:nvSpPr>
          <p:cNvPr id="300" name="Google Shape;300;p25"/>
          <p:cNvSpPr txBox="1"/>
          <p:nvPr/>
        </p:nvSpPr>
        <p:spPr>
          <a:xfrm>
            <a:off x="1191126" y="4525701"/>
            <a:ext cx="269796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Anode: T4</a:t>
            </a:r>
            <a:endParaRPr dirty="0"/>
          </a:p>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lt1"/>
                </a:solidFill>
                <a:latin typeface="Calibri"/>
                <a:ea typeface="Calibri"/>
                <a:cs typeface="Calibri"/>
                <a:sym typeface="Calibri"/>
              </a:rPr>
              <a:t>Cathode: T3</a:t>
            </a:r>
            <a:endParaRPr dirty="0"/>
          </a:p>
        </p:txBody>
      </p:sp>
      <p:sp>
        <p:nvSpPr>
          <p:cNvPr id="301" name="Google Shape;301;p25"/>
          <p:cNvSpPr/>
          <p:nvPr/>
        </p:nvSpPr>
        <p:spPr>
          <a:xfrm>
            <a:off x="4846668" y="6063811"/>
            <a:ext cx="734533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Brain stimulation enables the solution of an inherently difficult problem. Richard P. Chia and Allan W. Snyder (2012)</a:t>
            </a:r>
            <a:endParaRPr dirty="0"/>
          </a:p>
          <a:p>
            <a:pPr marL="0" marR="0" lvl="0" indent="0" algn="l" rtl="0">
              <a:spcBef>
                <a:spcPts val="0"/>
              </a:spcBef>
              <a:spcAft>
                <a:spcPts val="0"/>
              </a:spcAft>
              <a:buNone/>
            </a:pPr>
            <a:r>
              <a:rPr lang="en-US" sz="1000" dirty="0">
                <a:solidFill>
                  <a:schemeClr val="dk1"/>
                </a:solidFill>
                <a:latin typeface="Calibri"/>
                <a:ea typeface="Calibri"/>
                <a:cs typeface="Calibri"/>
                <a:sym typeface="Calibri"/>
              </a:rPr>
              <a:t>https://www.sciencedirect.com/science/article/abs/pii/S0304394012003618</a:t>
            </a:r>
            <a:endParaRPr dirty="0"/>
          </a:p>
          <a:p>
            <a:pPr marL="0" marR="0" lvl="0" indent="0" algn="l" rtl="0">
              <a:spcBef>
                <a:spcPts val="0"/>
              </a:spcBef>
              <a:spcAft>
                <a:spcPts val="0"/>
              </a:spcAft>
              <a:buNone/>
            </a:pPr>
            <a:r>
              <a:rPr lang="en-US" sz="1000" dirty="0">
                <a:solidFill>
                  <a:schemeClr val="dk1"/>
                </a:solidFill>
                <a:latin typeface="Calibri"/>
                <a:ea typeface="Calibri"/>
                <a:cs typeface="Calibri"/>
                <a:sym typeface="Calibri"/>
              </a:rPr>
              <a:t>    Facilitate Insight by Non-Invasive Brain Stimulation. Richard P. Chi and Allan W. Snyder (2012)</a:t>
            </a:r>
            <a:endParaRPr dirty="0"/>
          </a:p>
          <a:p>
            <a:pPr marL="0" marR="0" lvl="0" indent="0" algn="l" rtl="0">
              <a:spcBef>
                <a:spcPts val="0"/>
              </a:spcBef>
              <a:spcAft>
                <a:spcPts val="0"/>
              </a:spcAft>
              <a:buNone/>
            </a:pPr>
            <a:r>
              <a:rPr lang="en-US" sz="1000" dirty="0">
                <a:solidFill>
                  <a:schemeClr val="dk1"/>
                </a:solidFill>
                <a:latin typeface="Calibri"/>
                <a:ea typeface="Calibri"/>
                <a:cs typeface="Calibri"/>
                <a:sym typeface="Calibri"/>
              </a:rPr>
              <a:t>https://journals.plos.org/plosone/article?id=10.1371/journal.pone.0016655</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Workshop Overview</a:t>
            </a:r>
            <a:endParaRPr dirty="0"/>
          </a:p>
        </p:txBody>
      </p:sp>
      <p:sp>
        <p:nvSpPr>
          <p:cNvPr id="116" name="Google Shape;11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What is tDCS?</a:t>
            </a:r>
            <a:endParaRPr dirty="0"/>
          </a:p>
          <a:p>
            <a:pPr marL="228600" lvl="0" indent="-228600" algn="l" rtl="0">
              <a:lnSpc>
                <a:spcPct val="90000"/>
              </a:lnSpc>
              <a:spcBef>
                <a:spcPts val="1000"/>
              </a:spcBef>
              <a:spcAft>
                <a:spcPts val="0"/>
              </a:spcAft>
              <a:buClr>
                <a:schemeClr val="dk1"/>
              </a:buClr>
              <a:buSzPts val="2800"/>
              <a:buChar char="•"/>
            </a:pPr>
            <a:r>
              <a:rPr lang="en-US" dirty="0"/>
              <a:t>Why tDCS?</a:t>
            </a:r>
            <a:endParaRPr dirty="0"/>
          </a:p>
          <a:p>
            <a:pPr marL="228600" lvl="0" indent="-228600" algn="l" rtl="0">
              <a:lnSpc>
                <a:spcPct val="90000"/>
              </a:lnSpc>
              <a:spcBef>
                <a:spcPts val="1000"/>
              </a:spcBef>
              <a:spcAft>
                <a:spcPts val="0"/>
              </a:spcAft>
              <a:buClr>
                <a:schemeClr val="dk1"/>
              </a:buClr>
              <a:buSzPts val="2800"/>
              <a:buChar char="•"/>
            </a:pPr>
            <a:r>
              <a:rPr lang="en-US" dirty="0"/>
              <a:t>Electrode Placement</a:t>
            </a:r>
            <a:endParaRPr dirty="0"/>
          </a:p>
          <a:p>
            <a:pPr marL="228600" lvl="0" indent="-228600" algn="l" rtl="0">
              <a:lnSpc>
                <a:spcPct val="90000"/>
              </a:lnSpc>
              <a:spcBef>
                <a:spcPts val="1000"/>
              </a:spcBef>
              <a:spcAft>
                <a:spcPts val="0"/>
              </a:spcAft>
              <a:buClr>
                <a:schemeClr val="dk1"/>
              </a:buClr>
              <a:buSzPts val="2800"/>
              <a:buChar char="•"/>
            </a:pPr>
            <a:r>
              <a:rPr lang="en-US" dirty="0"/>
              <a:t>Common Montages</a:t>
            </a:r>
            <a:endParaRPr dirty="0"/>
          </a:p>
          <a:p>
            <a:pPr marL="228600" lvl="0" indent="-228600" algn="l" rtl="0">
              <a:lnSpc>
                <a:spcPct val="90000"/>
              </a:lnSpc>
              <a:spcBef>
                <a:spcPts val="1000"/>
              </a:spcBef>
              <a:spcAft>
                <a:spcPts val="0"/>
              </a:spcAft>
              <a:buClr>
                <a:schemeClr val="dk1"/>
              </a:buClr>
              <a:buSzPts val="2800"/>
              <a:buChar char="•"/>
            </a:pPr>
            <a:r>
              <a:rPr lang="en-US" dirty="0"/>
              <a:t>Device Handout</a:t>
            </a:r>
            <a:endParaRPr dirty="0"/>
          </a:p>
          <a:p>
            <a:pPr marL="228600" lvl="0" indent="-228600" algn="l" rtl="0">
              <a:lnSpc>
                <a:spcPct val="90000"/>
              </a:lnSpc>
              <a:spcBef>
                <a:spcPts val="1000"/>
              </a:spcBef>
              <a:spcAft>
                <a:spcPts val="0"/>
              </a:spcAft>
              <a:buClr>
                <a:schemeClr val="dk1"/>
              </a:buClr>
              <a:buSzPts val="2800"/>
              <a:buChar char="•"/>
            </a:pPr>
            <a:r>
              <a:rPr lang="en-US" dirty="0"/>
              <a:t>Electrode Construction</a:t>
            </a:r>
            <a:endParaRPr dirty="0"/>
          </a:p>
          <a:p>
            <a:pPr marL="228600" lvl="0" indent="-228600" algn="l" rtl="0">
              <a:lnSpc>
                <a:spcPct val="90000"/>
              </a:lnSpc>
              <a:spcBef>
                <a:spcPts val="1000"/>
              </a:spcBef>
              <a:spcAft>
                <a:spcPts val="0"/>
              </a:spcAft>
              <a:buClr>
                <a:schemeClr val="dk1"/>
              </a:buClr>
              <a:buSzPts val="2800"/>
              <a:buChar char="•"/>
            </a:pPr>
            <a:r>
              <a:rPr lang="en-US" dirty="0"/>
              <a:t>Hands on Lab</a:t>
            </a:r>
            <a:endParaRPr dirty="0"/>
          </a:p>
        </p:txBody>
      </p:sp>
    </p:spTree>
    <p:extLst>
      <p:ext uri="{BB962C8B-B14F-4D97-AF65-F5344CB8AC3E}">
        <p14:creationId xmlns:p14="http://schemas.microsoft.com/office/powerpoint/2010/main" val="2673043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
        <p:cNvGrpSpPr/>
        <p:nvPr/>
      </p:nvGrpSpPr>
      <p:grpSpPr>
        <a:xfrm>
          <a:off x="0" y="0"/>
          <a:ext cx="0" cy="0"/>
          <a:chOff x="0" y="0"/>
          <a:chExt cx="0" cy="0"/>
        </a:xfrm>
      </p:grpSpPr>
      <p:sp>
        <p:nvSpPr>
          <p:cNvPr id="307" name="Google Shape;307;p26"/>
          <p:cNvSpPr/>
          <p:nvPr/>
        </p:nvSpPr>
        <p:spPr>
          <a:xfrm>
            <a:off x="336883" y="321176"/>
            <a:ext cx="7174247" cy="5896743"/>
          </a:xfrm>
          <a:prstGeom prst="rect">
            <a:avLst/>
          </a:prstGeom>
          <a:solidFill>
            <a:schemeClr val="dk1">
              <a:alpha val="14901"/>
            </a:schemeClr>
          </a:solidFill>
          <a:ln w="127000" cap="sq" cmpd="thinThick">
            <a:solidFill>
              <a:schemeClr val="dk1">
                <a:alpha val="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8" name="Google Shape;308;p26"/>
          <p:cNvSpPr txBox="1">
            <a:spLocks noGrp="1"/>
          </p:cNvSpPr>
          <p:nvPr>
            <p:ph type="title"/>
          </p:nvPr>
        </p:nvSpPr>
        <p:spPr>
          <a:xfrm>
            <a:off x="821516" y="640263"/>
            <a:ext cx="6204984" cy="13449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dirty="0"/>
              <a:t>Attention Improvement</a:t>
            </a:r>
            <a:endParaRPr dirty="0"/>
          </a:p>
        </p:txBody>
      </p:sp>
      <p:sp>
        <p:nvSpPr>
          <p:cNvPr id="309" name="Google Shape;309;p26"/>
          <p:cNvSpPr txBox="1">
            <a:spLocks noGrp="1"/>
          </p:cNvSpPr>
          <p:nvPr>
            <p:ph type="body" idx="1"/>
          </p:nvPr>
        </p:nvSpPr>
        <p:spPr>
          <a:xfrm>
            <a:off x="821515" y="2121762"/>
            <a:ext cx="6204984" cy="362691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Fp1 or Fp2 (Anode)</a:t>
            </a:r>
            <a:endParaRPr dirty="0"/>
          </a:p>
          <a:p>
            <a:pPr marL="228600" lvl="0" indent="-228600" algn="l" rtl="0">
              <a:lnSpc>
                <a:spcPct val="90000"/>
              </a:lnSpc>
              <a:spcBef>
                <a:spcPts val="1000"/>
              </a:spcBef>
              <a:spcAft>
                <a:spcPts val="0"/>
              </a:spcAft>
              <a:buClr>
                <a:schemeClr val="dk1"/>
              </a:buClr>
              <a:buSzPts val="2400"/>
              <a:buChar char="•"/>
            </a:pPr>
            <a:r>
              <a:rPr lang="en-US" sz="2400" dirty="0"/>
              <a:t>Opposite shoulder (cathode)</a:t>
            </a:r>
            <a:endParaRPr dirty="0"/>
          </a:p>
        </p:txBody>
      </p:sp>
      <p:pic>
        <p:nvPicPr>
          <p:cNvPr id="310" name="Google Shape;310;p26"/>
          <p:cNvPicPr preferRelativeResize="0"/>
          <p:nvPr/>
        </p:nvPicPr>
        <p:blipFill rotWithShape="1">
          <a:blip r:embed="rId3">
            <a:alphaModFix/>
          </a:blip>
          <a:srcRect/>
          <a:stretch/>
        </p:blipFill>
        <p:spPr>
          <a:xfrm>
            <a:off x="8521685" y="306909"/>
            <a:ext cx="2658140" cy="2286000"/>
          </a:xfrm>
          <a:prstGeom prst="rect">
            <a:avLst/>
          </a:prstGeom>
          <a:noFill/>
          <a:ln>
            <a:noFill/>
          </a:ln>
        </p:spPr>
      </p:pic>
      <p:pic>
        <p:nvPicPr>
          <p:cNvPr id="311" name="Google Shape;311;p26"/>
          <p:cNvPicPr preferRelativeResize="0"/>
          <p:nvPr/>
        </p:nvPicPr>
        <p:blipFill rotWithShape="1">
          <a:blip r:embed="rId4">
            <a:alphaModFix/>
          </a:blip>
          <a:srcRect/>
          <a:stretch/>
        </p:blipFill>
        <p:spPr>
          <a:xfrm>
            <a:off x="8007389" y="2828925"/>
            <a:ext cx="3686734" cy="338899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
        <p:cNvGrpSpPr/>
        <p:nvPr/>
      </p:nvGrpSpPr>
      <p:grpSpPr>
        <a:xfrm>
          <a:off x="0" y="0"/>
          <a:ext cx="0" cy="0"/>
          <a:chOff x="0" y="0"/>
          <a:chExt cx="0" cy="0"/>
        </a:xfrm>
      </p:grpSpPr>
      <p:sp>
        <p:nvSpPr>
          <p:cNvPr id="316" name="Google Shape;316;p27"/>
          <p:cNvSpPr/>
          <p:nvPr/>
        </p:nvSpPr>
        <p:spPr>
          <a:xfrm>
            <a:off x="336884" y="321177"/>
            <a:ext cx="4332307" cy="6179552"/>
          </a:xfrm>
          <a:prstGeom prst="rect">
            <a:avLst/>
          </a:prstGeom>
          <a:solidFill>
            <a:srgbClr val="404040">
              <a:alpha val="89803"/>
            </a:srgbClr>
          </a:solidFill>
          <a:ln w="127000" cap="sq" cmpd="thinThick">
            <a:solidFill>
              <a:srgbClr val="595959">
                <a:alpha val="80000"/>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17" name="Google Shape;317;p27"/>
          <p:cNvSpPr txBox="1">
            <a:spLocks noGrp="1"/>
          </p:cNvSpPr>
          <p:nvPr>
            <p:ph type="title"/>
          </p:nvPr>
        </p:nvSpPr>
        <p:spPr>
          <a:xfrm>
            <a:off x="674237" y="914400"/>
            <a:ext cx="3657600" cy="288757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dirty="0">
                <a:solidFill>
                  <a:srgbClr val="FFFFFF"/>
                </a:solidFill>
                <a:latin typeface="Calibri"/>
                <a:ea typeface="Calibri"/>
                <a:cs typeface="Calibri"/>
                <a:sym typeface="Calibri"/>
              </a:rPr>
              <a:t>Chronic Pain/Fibromyalgia</a:t>
            </a:r>
            <a:br>
              <a:rPr lang="en-US" sz="3700" dirty="0">
                <a:solidFill>
                  <a:srgbClr val="FFFFFF"/>
                </a:solidFill>
                <a:latin typeface="Calibri"/>
                <a:ea typeface="Calibri"/>
                <a:cs typeface="Calibri"/>
                <a:sym typeface="Calibri"/>
              </a:rPr>
            </a:br>
            <a:endParaRPr sz="3700" dirty="0">
              <a:solidFill>
                <a:srgbClr val="FFFFFF"/>
              </a:solidFill>
              <a:latin typeface="Calibri"/>
              <a:ea typeface="Calibri"/>
              <a:cs typeface="Calibri"/>
              <a:sym typeface="Calibri"/>
            </a:endParaRPr>
          </a:p>
        </p:txBody>
      </p:sp>
      <p:cxnSp>
        <p:nvCxnSpPr>
          <p:cNvPr id="318" name="Google Shape;318;p27"/>
          <p:cNvCxnSpPr/>
          <p:nvPr/>
        </p:nvCxnSpPr>
        <p:spPr>
          <a:xfrm>
            <a:off x="1191126" y="3910267"/>
            <a:ext cx="2586790" cy="0"/>
          </a:xfrm>
          <a:prstGeom prst="straightConnector1">
            <a:avLst/>
          </a:prstGeom>
          <a:noFill/>
          <a:ln w="22225" cap="flat" cmpd="sng">
            <a:solidFill>
              <a:srgbClr val="D9D9D9"/>
            </a:solidFill>
            <a:prstDash val="solid"/>
            <a:miter lim="800000"/>
            <a:headEnd type="none" w="sm" len="sm"/>
            <a:tailEnd type="none" w="sm" len="sm"/>
          </a:ln>
        </p:spPr>
      </p:cxnSp>
      <p:pic>
        <p:nvPicPr>
          <p:cNvPr id="319" name="Google Shape;319;p27"/>
          <p:cNvPicPr preferRelativeResize="0">
            <a:picLocks noGrp="1"/>
          </p:cNvPicPr>
          <p:nvPr>
            <p:ph type="body" idx="1"/>
          </p:nvPr>
        </p:nvPicPr>
        <p:blipFill rotWithShape="1">
          <a:blip r:embed="rId3">
            <a:alphaModFix/>
          </a:blip>
          <a:srcRect/>
          <a:stretch/>
        </p:blipFill>
        <p:spPr>
          <a:xfrm>
            <a:off x="5843044" y="492573"/>
            <a:ext cx="5175100" cy="5880796"/>
          </a:xfrm>
          <a:prstGeom prst="rect">
            <a:avLst/>
          </a:prstGeom>
          <a:noFill/>
          <a:ln>
            <a:noFill/>
          </a:ln>
        </p:spPr>
      </p:pic>
      <p:sp>
        <p:nvSpPr>
          <p:cNvPr id="320" name="Google Shape;320;p27"/>
          <p:cNvSpPr txBox="1"/>
          <p:nvPr/>
        </p:nvSpPr>
        <p:spPr>
          <a:xfrm>
            <a:off x="1191126" y="4467828"/>
            <a:ext cx="258679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Anode C3 </a:t>
            </a:r>
            <a:endParaRPr dirty="0"/>
          </a:p>
          <a:p>
            <a:pPr marL="0" marR="0" lvl="0" indent="0" algn="l" rtl="0">
              <a:spcBef>
                <a:spcPts val="0"/>
              </a:spcBef>
              <a:spcAft>
                <a:spcPts val="0"/>
              </a:spcAft>
              <a:buNone/>
            </a:pPr>
            <a:r>
              <a:rPr lang="en-US" sz="1800" dirty="0">
                <a:solidFill>
                  <a:schemeClr val="lt1"/>
                </a:solidFill>
                <a:latin typeface="Calibri"/>
                <a:ea typeface="Calibri"/>
                <a:cs typeface="Calibri"/>
                <a:sym typeface="Calibri"/>
              </a:rPr>
              <a:t>Cathode (Fp2)</a:t>
            </a:r>
            <a:endParaRPr dirty="0"/>
          </a:p>
        </p:txBody>
      </p:sp>
      <p:sp>
        <p:nvSpPr>
          <p:cNvPr id="321" name="Google Shape;321;p27"/>
          <p:cNvSpPr/>
          <p:nvPr/>
        </p:nvSpPr>
        <p:spPr>
          <a:xfrm>
            <a:off x="5382594" y="6369643"/>
            <a:ext cx="60960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a:solidFill>
                  <a:schemeClr val="dk1"/>
                </a:solidFill>
                <a:latin typeface="Calibri"/>
                <a:ea typeface="Calibri"/>
                <a:cs typeface="Calibri"/>
                <a:sym typeface="Calibri"/>
              </a:rPr>
              <a:t>https://www.ncbi.nlm.nih.gov/pubmed/?term=Ipsilesional+anodal+tDCS+enhances+the+functional+benefits+of+rehabilitation+in+patients+after+stroke</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5"/>
        <p:cNvGrpSpPr/>
        <p:nvPr/>
      </p:nvGrpSpPr>
      <p:grpSpPr>
        <a:xfrm>
          <a:off x="0" y="0"/>
          <a:ext cx="0" cy="0"/>
          <a:chOff x="0" y="0"/>
          <a:chExt cx="0" cy="0"/>
        </a:xfrm>
      </p:grpSpPr>
      <p:sp>
        <p:nvSpPr>
          <p:cNvPr id="76" name="Rectangle 75">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Google Shape;326;p28"/>
          <p:cNvSpPr txBox="1">
            <a:spLocks noGrp="1"/>
          </p:cNvSpPr>
          <p:nvPr>
            <p:ph type="title"/>
          </p:nvPr>
        </p:nvSpPr>
        <p:spPr>
          <a:xfrm>
            <a:off x="5297762" y="1053711"/>
            <a:ext cx="5638994" cy="1424446"/>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US" dirty="0">
                <a:solidFill>
                  <a:srgbClr val="FFFFFF"/>
                </a:solidFill>
              </a:rPr>
              <a:t>ADHD</a:t>
            </a:r>
          </a:p>
        </p:txBody>
      </p:sp>
      <p:pic>
        <p:nvPicPr>
          <p:cNvPr id="3" name="Picture 2">
            <a:extLst>
              <a:ext uri="{FF2B5EF4-FFF2-40B4-BE49-F238E27FC236}">
                <a16:creationId xmlns:a16="http://schemas.microsoft.com/office/drawing/2014/main" id="{4425DB5F-DD4C-4BF5-9B36-BF500B94C3FE}"/>
              </a:ext>
            </a:extLst>
          </p:cNvPr>
          <p:cNvPicPr>
            <a:picLocks noChangeAspect="1"/>
          </p:cNvPicPr>
          <p:nvPr/>
        </p:nvPicPr>
        <p:blipFill>
          <a:blip r:embed="rId3"/>
          <a:stretch>
            <a:fillRect/>
          </a:stretch>
        </p:blipFill>
        <p:spPr>
          <a:xfrm>
            <a:off x="918300" y="478232"/>
            <a:ext cx="2789902" cy="2789902"/>
          </a:xfrm>
          <a:prstGeom prst="rect">
            <a:avLst/>
          </a:prstGeom>
        </p:spPr>
      </p:pic>
      <p:cxnSp>
        <p:nvCxnSpPr>
          <p:cNvPr id="78" name="Straight Connector 77">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CB8F8F2-3E24-47CF-813D-0028DAC4BB50}"/>
              </a:ext>
            </a:extLst>
          </p:cNvPr>
          <p:cNvPicPr>
            <a:picLocks noChangeAspect="1"/>
          </p:cNvPicPr>
          <p:nvPr/>
        </p:nvPicPr>
        <p:blipFill>
          <a:blip r:embed="rId4"/>
          <a:stretch>
            <a:fillRect/>
          </a:stretch>
        </p:blipFill>
        <p:spPr>
          <a:xfrm>
            <a:off x="918791" y="3589867"/>
            <a:ext cx="2788920" cy="2788920"/>
          </a:xfrm>
          <a:prstGeom prst="rect">
            <a:avLst/>
          </a:prstGeom>
        </p:spPr>
      </p:pic>
      <p:sp>
        <p:nvSpPr>
          <p:cNvPr id="327" name="Google Shape;327;p28"/>
          <p:cNvSpPr txBox="1">
            <a:spLocks noGrp="1"/>
          </p:cNvSpPr>
          <p:nvPr>
            <p:ph type="body" idx="1"/>
          </p:nvPr>
        </p:nvSpPr>
        <p:spPr>
          <a:xfrm>
            <a:off x="5297762" y="2799889"/>
            <a:ext cx="5747187" cy="3180776"/>
          </a:xfrm>
          <a:prstGeom prst="rect">
            <a:avLst/>
          </a:prstGeom>
        </p:spPr>
        <p:txBody>
          <a:bodyPr spcFirstLastPara="1" lIns="91425" tIns="45700" rIns="91425" bIns="45700" anchor="t" anchorCtr="0">
            <a:normAutofit lnSpcReduction="10000"/>
          </a:bodyPr>
          <a:lstStyle/>
          <a:p>
            <a:pPr marL="228600" lvl="0" indent="-228600" rtl="0">
              <a:spcBef>
                <a:spcPts val="0"/>
              </a:spcBef>
              <a:spcAft>
                <a:spcPts val="0"/>
              </a:spcAft>
              <a:buClr>
                <a:schemeClr val="bg1"/>
              </a:buClr>
              <a:buSzPts val="1750"/>
              <a:buChar char="•"/>
            </a:pPr>
            <a:r>
              <a:rPr lang="en-US" sz="1700" dirty="0">
                <a:solidFill>
                  <a:srgbClr val="FFFFFF"/>
                </a:solidFill>
              </a:rPr>
              <a:t>Fz (anode)</a:t>
            </a:r>
          </a:p>
          <a:p>
            <a:pPr marL="228600" lvl="0" indent="-228600" rtl="0">
              <a:spcBef>
                <a:spcPts val="1000"/>
              </a:spcBef>
              <a:spcAft>
                <a:spcPts val="0"/>
              </a:spcAft>
              <a:buClr>
                <a:schemeClr val="bg1"/>
              </a:buClr>
              <a:buSzPts val="1750"/>
              <a:buChar char="•"/>
            </a:pPr>
            <a:r>
              <a:rPr lang="en-US" sz="1700" dirty="0">
                <a:solidFill>
                  <a:srgbClr val="FFFFFF"/>
                </a:solidFill>
              </a:rPr>
              <a:t>Left cheek (cathode)</a:t>
            </a:r>
          </a:p>
          <a:p>
            <a:pPr marL="228600" lvl="0" indent="-228600" rtl="0">
              <a:spcBef>
                <a:spcPts val="1000"/>
              </a:spcBef>
              <a:spcAft>
                <a:spcPts val="0"/>
              </a:spcAft>
              <a:buClr>
                <a:schemeClr val="bg1"/>
              </a:buClr>
              <a:buSzPts val="1750"/>
              <a:buChar char="•"/>
            </a:pPr>
            <a:r>
              <a:rPr lang="en-US" sz="1700" dirty="0">
                <a:solidFill>
                  <a:srgbClr val="FFFFFF"/>
                </a:solidFill>
              </a:rPr>
              <a:t>“Modal stimulation over the Fz position (associated with the pre-supplementary motor area) was found to improve the efficiency of inhibitory control, thereby improving symptoms of attention-deficit hyperactivity disorder (ADHD).</a:t>
            </a:r>
          </a:p>
          <a:p>
            <a:pPr marL="0" lvl="0" indent="0" rtl="0">
              <a:spcBef>
                <a:spcPts val="1000"/>
              </a:spcBef>
              <a:spcAft>
                <a:spcPts val="0"/>
              </a:spcAft>
              <a:buClr>
                <a:schemeClr val="dk1"/>
              </a:buClr>
              <a:buSzPts val="1750"/>
              <a:buNone/>
            </a:pPr>
            <a:endParaRPr lang="en-US" sz="1200" dirty="0">
              <a:solidFill>
                <a:srgbClr val="FFFFFF"/>
              </a:solidFill>
            </a:endParaRPr>
          </a:p>
          <a:p>
            <a:pPr marL="0" lvl="0" indent="0" rtl="0">
              <a:spcBef>
                <a:spcPts val="1000"/>
              </a:spcBef>
              <a:spcAft>
                <a:spcPts val="0"/>
              </a:spcAft>
              <a:buClr>
                <a:schemeClr val="dk1"/>
              </a:buClr>
              <a:buSzPts val="1750"/>
              <a:buNone/>
            </a:pPr>
            <a:r>
              <a:rPr lang="en-US" sz="1200" dirty="0">
                <a:solidFill>
                  <a:srgbClr val="FFFFFF"/>
                </a:solidFill>
              </a:rPr>
              <a:t>Modulating inhibitory control with direct current stimulation of the superior medial frontal cortex. Tzu-Yu Hsu (2011)</a:t>
            </a:r>
          </a:p>
          <a:p>
            <a:pPr marL="0" lvl="0" indent="0" rtl="0">
              <a:spcBef>
                <a:spcPts val="1000"/>
              </a:spcBef>
              <a:spcAft>
                <a:spcPts val="0"/>
              </a:spcAft>
              <a:buClr>
                <a:schemeClr val="dk1"/>
              </a:buClr>
              <a:buSzPts val="1750"/>
              <a:buNone/>
            </a:pPr>
            <a:r>
              <a:rPr lang="en-US" sz="1200" dirty="0">
                <a:solidFill>
                  <a:srgbClr val="FFFFFF"/>
                </a:solidFill>
              </a:rPr>
              <a:t>http://icn.ncu.edu.tw/upload/paper/20130207035040Neil_2011_Modulating%20inhibitory%20control%20with%20direct%20current%20stimulation%20of%20the%20superior%20medial%20frontal%20cortex..pdf</a:t>
            </a:r>
            <a:endParaRPr lang="en-US" sz="800" dirty="0">
              <a:solidFill>
                <a:srgbClr val="FFFFFF"/>
              </a:solidFill>
            </a:endParaRPr>
          </a:p>
          <a:p>
            <a:pPr marL="0" lvl="0" indent="0" rtl="0">
              <a:spcBef>
                <a:spcPts val="1000"/>
              </a:spcBef>
              <a:spcAft>
                <a:spcPts val="0"/>
              </a:spcAft>
              <a:buClr>
                <a:schemeClr val="dk1"/>
              </a:buClr>
              <a:buSzPts val="1750"/>
              <a:buNone/>
            </a:pPr>
            <a:r>
              <a:rPr lang="en-US" sz="800" dirty="0">
                <a:solidFill>
                  <a:srgbClr val="FFFFFF"/>
                </a:solidFill>
              </a:rPr>
              <a:t>https://www.tdcs.com/montage-guide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29"/>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33" name="Google Shape;333;p29"/>
          <p:cNvSpPr txBox="1">
            <a:spLocks noGrp="1"/>
          </p:cNvSpPr>
          <p:nvPr>
            <p:ph type="title"/>
          </p:nvPr>
        </p:nvSpPr>
        <p:spPr>
          <a:xfrm>
            <a:off x="643467" y="643467"/>
            <a:ext cx="3363974" cy="1597315"/>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Calibri"/>
              <a:buNone/>
            </a:pPr>
            <a:r>
              <a:rPr lang="en-US" sz="2800" dirty="0">
                <a:solidFill>
                  <a:schemeClr val="lt1"/>
                </a:solidFill>
              </a:rPr>
              <a:t>Improved Cognition</a:t>
            </a:r>
            <a:endParaRPr dirty="0"/>
          </a:p>
        </p:txBody>
      </p:sp>
      <p:sp>
        <p:nvSpPr>
          <p:cNvPr id="334" name="Google Shape;334;p29"/>
          <p:cNvSpPr txBox="1">
            <a:spLocks noGrp="1"/>
          </p:cNvSpPr>
          <p:nvPr>
            <p:ph type="body" idx="1"/>
          </p:nvPr>
        </p:nvSpPr>
        <p:spPr>
          <a:xfrm>
            <a:off x="643468" y="2638044"/>
            <a:ext cx="3363974" cy="341562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solidFill>
                  <a:schemeClr val="lt1"/>
                </a:solidFill>
              </a:rPr>
              <a:t>DARPA </a:t>
            </a:r>
            <a:r>
              <a:rPr lang="en-US" sz="2000" dirty="0">
                <a:solidFill>
                  <a:schemeClr val="lt1"/>
                </a:solidFill>
              </a:rPr>
              <a:t>Montage</a:t>
            </a:r>
            <a:endParaRPr dirty="0"/>
          </a:p>
          <a:p>
            <a:pPr marL="685800" lvl="1" indent="-228600" algn="l" rtl="0">
              <a:lnSpc>
                <a:spcPct val="90000"/>
              </a:lnSpc>
              <a:spcBef>
                <a:spcPts val="500"/>
              </a:spcBef>
              <a:spcAft>
                <a:spcPts val="0"/>
              </a:spcAft>
              <a:buClr>
                <a:schemeClr val="lt1"/>
              </a:buClr>
              <a:buSzPts val="2000"/>
              <a:buChar char="•"/>
            </a:pPr>
            <a:r>
              <a:rPr lang="en-US" sz="2000" dirty="0">
                <a:solidFill>
                  <a:schemeClr val="lt1"/>
                </a:solidFill>
              </a:rPr>
              <a:t>Controversy</a:t>
            </a:r>
            <a:endParaRPr dirty="0"/>
          </a:p>
        </p:txBody>
      </p:sp>
      <p:pic>
        <p:nvPicPr>
          <p:cNvPr id="335" name="Google Shape;335;p29"/>
          <p:cNvPicPr preferRelativeResize="0"/>
          <p:nvPr/>
        </p:nvPicPr>
        <p:blipFill rotWithShape="1">
          <a:blip r:embed="rId3">
            <a:alphaModFix/>
          </a:blip>
          <a:srcRect/>
          <a:stretch/>
        </p:blipFill>
        <p:spPr>
          <a:xfrm>
            <a:off x="5407034" y="643467"/>
            <a:ext cx="6032227" cy="54101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Other Montages</a:t>
            </a:r>
            <a:br>
              <a:rPr lang="en-US" dirty="0"/>
            </a:br>
            <a:endParaRPr dirty="0"/>
          </a:p>
        </p:txBody>
      </p:sp>
      <p:sp>
        <p:nvSpPr>
          <p:cNvPr id="341" name="Google Shape;34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u="sng" dirty="0">
                <a:solidFill>
                  <a:schemeClr val="hlink"/>
                </a:solidFill>
                <a:hlinkClick r:id="rId3"/>
              </a:rPr>
              <a:t>https://www.tdcs.com/montage-guide</a:t>
            </a:r>
            <a:endParaRPr dirty="0"/>
          </a:p>
          <a:p>
            <a:pPr marL="228600" lvl="0" indent="-228600" algn="l" rtl="0">
              <a:lnSpc>
                <a:spcPct val="90000"/>
              </a:lnSpc>
              <a:spcBef>
                <a:spcPts val="1000"/>
              </a:spcBef>
              <a:spcAft>
                <a:spcPts val="0"/>
              </a:spcAft>
              <a:buClr>
                <a:schemeClr val="dk1"/>
              </a:buClr>
              <a:buSzPts val="2800"/>
              <a:buChar char="•"/>
            </a:pPr>
            <a:r>
              <a:rPr lang="en-US" u="sng" dirty="0">
                <a:solidFill>
                  <a:schemeClr val="hlink"/>
                </a:solidFill>
                <a:hlinkClick r:id="rId4"/>
              </a:rPr>
              <a:t>https://www.reddit.com/r/tDCS/comments/2e7idx/simple_montage_list_with_electrode_placement_and/</a:t>
            </a:r>
            <a:endParaRPr dirty="0"/>
          </a:p>
          <a:p>
            <a:pPr marL="228600" lvl="0" indent="-228600" algn="l" rtl="0">
              <a:lnSpc>
                <a:spcPct val="90000"/>
              </a:lnSpc>
              <a:spcBef>
                <a:spcPts val="1000"/>
              </a:spcBef>
              <a:spcAft>
                <a:spcPts val="0"/>
              </a:spcAft>
              <a:buClr>
                <a:schemeClr val="dk1"/>
              </a:buClr>
              <a:buSzPts val="2800"/>
              <a:buChar char="•"/>
            </a:pPr>
            <a:r>
              <a:rPr lang="en-US" u="sng" dirty="0">
                <a:solidFill>
                  <a:schemeClr val="hlink"/>
                </a:solidFill>
                <a:hlinkClick r:id="rId5"/>
              </a:rPr>
              <a:t>https://totaltdcs.com/</a:t>
            </a:r>
            <a:endParaRPr dirty="0"/>
          </a:p>
          <a:p>
            <a:pPr marL="228600" lvl="0" indent="-228600" algn="l" rtl="0">
              <a:lnSpc>
                <a:spcPct val="90000"/>
              </a:lnSpc>
              <a:spcBef>
                <a:spcPts val="1000"/>
              </a:spcBef>
              <a:spcAft>
                <a:spcPts val="0"/>
              </a:spcAft>
              <a:buClr>
                <a:schemeClr val="dk1"/>
              </a:buClr>
              <a:buSzPts val="2800"/>
              <a:buChar char="•"/>
            </a:pPr>
            <a:r>
              <a:rPr lang="en-US" u="sng" dirty="0">
                <a:solidFill>
                  <a:schemeClr val="hlink"/>
                </a:solidFill>
                <a:hlinkClick r:id="rId6"/>
              </a:rPr>
              <a:t>https://cdn.shopify.com/s/files/1/3104/9196/files/tDCS_montage_reference_v1_0.pdf?923975672558430024</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Setting up Your Session</a:t>
            </a:r>
            <a:endParaRPr dirty="0"/>
          </a:p>
        </p:txBody>
      </p:sp>
      <p:sp>
        <p:nvSpPr>
          <p:cNvPr id="348" name="Google Shape;348;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Choose a Protocol</a:t>
            </a:r>
            <a:endParaRPr dirty="0"/>
          </a:p>
          <a:p>
            <a:pPr marL="800100" lvl="1">
              <a:spcBef>
                <a:spcPts val="1000"/>
              </a:spcBef>
              <a:buSzPts val="2800"/>
              <a:buFont typeface="Courier New" panose="02070309020205020404" pitchFamily="49" charset="0"/>
              <a:buChar char="o"/>
            </a:pPr>
            <a:r>
              <a:rPr lang="en-US" dirty="0"/>
              <a:t>Amplitude</a:t>
            </a:r>
            <a:endParaRPr dirty="0"/>
          </a:p>
          <a:p>
            <a:pPr marL="800100" lvl="1">
              <a:spcBef>
                <a:spcPts val="1000"/>
              </a:spcBef>
              <a:buSzPts val="2800"/>
              <a:buFont typeface="Courier New" panose="02070309020205020404" pitchFamily="49" charset="0"/>
              <a:buChar char="o"/>
            </a:pPr>
            <a:r>
              <a:rPr lang="en-US" dirty="0"/>
              <a:t>Duration</a:t>
            </a:r>
          </a:p>
          <a:p>
            <a:pPr marL="800100" lvl="1">
              <a:spcBef>
                <a:spcPts val="1000"/>
              </a:spcBef>
              <a:buSzPts val="2800"/>
              <a:buFont typeface="Courier New" panose="02070309020205020404" pitchFamily="49" charset="0"/>
              <a:buChar char="o"/>
            </a:pPr>
            <a:r>
              <a:rPr lang="en-US" dirty="0"/>
              <a:t>Montage</a:t>
            </a:r>
          </a:p>
          <a:p>
            <a:pPr marL="457200" lvl="1" indent="0">
              <a:spcBef>
                <a:spcPts val="1000"/>
              </a:spcBef>
              <a:buSzPts val="2800"/>
              <a:buNone/>
            </a:pPr>
            <a:endParaRPr lang="en-US" dirty="0"/>
          </a:p>
          <a:p>
            <a:pPr marL="228600" lvl="0" indent="-228600" algn="l" rtl="0">
              <a:lnSpc>
                <a:spcPct val="90000"/>
              </a:lnSpc>
              <a:spcBef>
                <a:spcPts val="1000"/>
              </a:spcBef>
              <a:spcAft>
                <a:spcPts val="0"/>
              </a:spcAft>
              <a:buClr>
                <a:schemeClr val="dk1"/>
              </a:buClr>
              <a:buSzPts val="2800"/>
              <a:buChar char="•"/>
            </a:pPr>
            <a:r>
              <a:rPr lang="en-US" dirty="0"/>
              <a:t>Create saline (conductivity solution)</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Are you going to evaluate your results?</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3"/>
        <p:cNvGrpSpPr/>
        <p:nvPr/>
      </p:nvGrpSpPr>
      <p:grpSpPr>
        <a:xfrm>
          <a:off x="0" y="0"/>
          <a:ext cx="0" cy="0"/>
          <a:chOff x="0" y="0"/>
          <a:chExt cx="0" cy="0"/>
        </a:xfrm>
      </p:grpSpPr>
      <p:sp>
        <p:nvSpPr>
          <p:cNvPr id="124" name="Rectangle 12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4" name="Google Shape;374;p35"/>
          <p:cNvSpPr txBox="1">
            <a:spLocks noGrp="1"/>
          </p:cNvSpPr>
          <p:nvPr>
            <p:ph type="title"/>
          </p:nvPr>
        </p:nvSpPr>
        <p:spPr>
          <a:xfrm>
            <a:off x="643467" y="643467"/>
            <a:ext cx="3363974" cy="1597315"/>
          </a:xfrm>
          <a:prstGeom prst="rect">
            <a:avLst/>
          </a:prstGeom>
          <a:noFill/>
          <a:ln w="19050">
            <a:solidFill>
              <a:schemeClr val="bg1"/>
            </a:solidFill>
          </a:ln>
        </p:spPr>
        <p:txBody>
          <a:bodyPr spcFirstLastPara="1" wrap="square" lIns="91425" tIns="45700" rIns="91425" bIns="45700" anchorCtr="0">
            <a:normAutofit/>
          </a:bodyPr>
          <a:lstStyle/>
          <a:p>
            <a:pPr marL="0" lvl="0" indent="0" algn="ctr" rtl="0">
              <a:spcBef>
                <a:spcPts val="0"/>
              </a:spcBef>
              <a:spcAft>
                <a:spcPts val="0"/>
              </a:spcAft>
              <a:buClr>
                <a:schemeClr val="dk1"/>
              </a:buClr>
              <a:buSzPts val="4400"/>
              <a:buFont typeface="Calibri"/>
              <a:buNone/>
            </a:pPr>
            <a:r>
              <a:rPr lang="en-US" sz="2800">
                <a:solidFill>
                  <a:schemeClr val="bg1"/>
                </a:solidFill>
              </a:rPr>
              <a:t>Badge Overview</a:t>
            </a:r>
          </a:p>
        </p:txBody>
      </p:sp>
      <p:sp>
        <p:nvSpPr>
          <p:cNvPr id="375" name="Google Shape;375;p35"/>
          <p:cNvSpPr txBox="1">
            <a:spLocks noGrp="1"/>
          </p:cNvSpPr>
          <p:nvPr>
            <p:ph type="body" idx="1"/>
          </p:nvPr>
        </p:nvSpPr>
        <p:spPr>
          <a:xfrm>
            <a:off x="643468" y="2638044"/>
            <a:ext cx="3363974" cy="3415622"/>
          </a:xfrm>
          <a:prstGeom prst="rect">
            <a:avLst/>
          </a:prstGeom>
        </p:spPr>
        <p:txBody>
          <a:bodyPr spcFirstLastPara="1" lIns="91425" tIns="45700" rIns="91425" bIns="45700" anchorCtr="0">
            <a:normAutofit/>
          </a:bodyPr>
          <a:lstStyle/>
          <a:p>
            <a:pPr marL="228600" lvl="0" indent="-228600" rtl="0">
              <a:spcBef>
                <a:spcPts val="0"/>
              </a:spcBef>
              <a:spcAft>
                <a:spcPts val="0"/>
              </a:spcAft>
              <a:buClr>
                <a:schemeClr val="dk1"/>
              </a:buClr>
              <a:buSzPts val="2800"/>
              <a:buChar char="•"/>
            </a:pPr>
            <a:r>
              <a:rPr lang="en-US" sz="2000">
                <a:solidFill>
                  <a:schemeClr val="bg1"/>
                </a:solidFill>
              </a:rPr>
              <a:t>Calibration</a:t>
            </a:r>
          </a:p>
          <a:p>
            <a:pPr marL="228600" lvl="0" indent="-228600" rtl="0">
              <a:spcBef>
                <a:spcPts val="1000"/>
              </a:spcBef>
              <a:spcAft>
                <a:spcPts val="0"/>
              </a:spcAft>
              <a:buClr>
                <a:schemeClr val="dk1"/>
              </a:buClr>
              <a:buSzPts val="2800"/>
              <a:buChar char="•"/>
            </a:pPr>
            <a:r>
              <a:rPr lang="en-US" sz="2000">
                <a:solidFill>
                  <a:schemeClr val="bg1"/>
                </a:solidFill>
              </a:rPr>
              <a:t>Operation</a:t>
            </a:r>
          </a:p>
          <a:p>
            <a:pPr marL="228600" lvl="0" indent="-228600" rtl="0">
              <a:spcBef>
                <a:spcPts val="1000"/>
              </a:spcBef>
              <a:spcAft>
                <a:spcPts val="0"/>
              </a:spcAft>
              <a:buClr>
                <a:schemeClr val="dk1"/>
              </a:buClr>
              <a:buSzPts val="2800"/>
              <a:buChar char="•"/>
            </a:pPr>
            <a:r>
              <a:rPr lang="en-US" sz="2000">
                <a:solidFill>
                  <a:schemeClr val="bg1"/>
                </a:solidFill>
              </a:rPr>
              <a:t>Saline solution</a:t>
            </a:r>
          </a:p>
        </p:txBody>
      </p:sp>
      <p:pic>
        <p:nvPicPr>
          <p:cNvPr id="3" name="Picture 2">
            <a:extLst>
              <a:ext uri="{FF2B5EF4-FFF2-40B4-BE49-F238E27FC236}">
                <a16:creationId xmlns:a16="http://schemas.microsoft.com/office/drawing/2014/main" id="{FAF561FC-98EC-4102-87E7-23300ED26895}"/>
              </a:ext>
            </a:extLst>
          </p:cNvPr>
          <p:cNvPicPr>
            <a:picLocks noChangeAspect="1"/>
          </p:cNvPicPr>
          <p:nvPr/>
        </p:nvPicPr>
        <p:blipFill>
          <a:blip r:embed="rId3"/>
          <a:stretch>
            <a:fillRect/>
          </a:stretch>
        </p:blipFill>
        <p:spPr>
          <a:xfrm>
            <a:off x="5450511" y="643467"/>
            <a:ext cx="5945273" cy="541019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Another Disclaimer</a:t>
            </a:r>
            <a:endParaRPr dirty="0"/>
          </a:p>
        </p:txBody>
      </p:sp>
      <p:sp>
        <p:nvSpPr>
          <p:cNvPr id="387" name="Google Shape;387;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spcBef>
                <a:spcPts val="0"/>
              </a:spcBef>
              <a:buSzPts val="2800"/>
            </a:pPr>
            <a:r>
              <a:rPr lang="en-US" dirty="0"/>
              <a:t>The tDCS device provided in this workshop is not intended as a medical device and is not approved by the FDA. The user accepts all risk associated with the advice, guidance, claims, and references provided within this presentation.</a:t>
            </a:r>
          </a:p>
          <a:p>
            <a:pPr marL="228600" lvl="0" indent="-228600">
              <a:buSzPts val="2800"/>
            </a:pPr>
            <a:r>
              <a:rPr lang="en-US" dirty="0"/>
              <a:t>By accepting this tDCS device, you are accepting all risk associated with its ownership and usage.</a:t>
            </a:r>
          </a:p>
          <a:p>
            <a:pPr marL="228600" lvl="0" indent="-228600">
              <a:buSzPts val="2800"/>
            </a:pPr>
            <a:r>
              <a:rPr lang="en-US" dirty="0"/>
              <a:t>Children, elderly, and people with history of epilepsy, stroke, or implants should consider avoiding DIY tDCS.</a:t>
            </a:r>
          </a:p>
          <a:p>
            <a:pPr marL="228600" lvl="0" indent="-228600">
              <a:buSzPts val="2800"/>
            </a:pPr>
            <a:r>
              <a:rPr lang="en-US" dirty="0"/>
              <a:t>Please consult your physician before engaging in DIY tDCS</a:t>
            </a:r>
          </a:p>
          <a:p>
            <a:pPr marL="228600" lvl="0" indent="-228600">
              <a:buSzPts val="2800"/>
            </a:pPr>
            <a:r>
              <a:rPr lang="en-US" dirty="0">
                <a:solidFill>
                  <a:srgbClr val="FF0000"/>
                </a:solidFill>
              </a:rPr>
              <a:t>BY ACCEPTING AND/OR USING THIS DEVICE, YOU ACCEPT ALL RISK, RESPONSIBILITY, AND LIABILITY ASSOCIATED WITH IT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Resources</a:t>
            </a:r>
            <a:endParaRPr dirty="0"/>
          </a:p>
        </p:txBody>
      </p:sp>
      <p:sp>
        <p:nvSpPr>
          <p:cNvPr id="393" name="Google Shape;393;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hlinkClick r:id="rId3"/>
              </a:rPr>
              <a:t>http://VagabondBanana.com</a:t>
            </a:r>
            <a:endParaRPr lang="en-US" dirty="0"/>
          </a:p>
          <a:p>
            <a:pPr marL="228600" lvl="0" indent="-228600">
              <a:spcBef>
                <a:spcPts val="0"/>
              </a:spcBef>
              <a:buSzPts val="2800"/>
            </a:pPr>
            <a:r>
              <a:rPr lang="en-US" dirty="0">
                <a:hlinkClick r:id="rId4"/>
              </a:rPr>
              <a:t>http://www.quantified-mind.com/</a:t>
            </a:r>
            <a:endParaRPr lang="en-US" dirty="0"/>
          </a:p>
          <a:p>
            <a:pPr marL="228600" lvl="0" indent="-228600">
              <a:spcBef>
                <a:spcPts val="0"/>
              </a:spcBef>
              <a:buSzPts val="2800"/>
            </a:pPr>
            <a:r>
              <a:rPr lang="en-US" dirty="0">
                <a:hlinkClick r:id="rId5"/>
              </a:rPr>
              <a:t>https://www.reddit.com/r/tDCS/</a:t>
            </a:r>
            <a:endParaRPr lang="en-US" dirty="0"/>
          </a:p>
          <a:p>
            <a:pPr marL="228600" lvl="0" indent="-228600">
              <a:spcBef>
                <a:spcPts val="0"/>
              </a:spcBef>
              <a:buSzPts val="2800"/>
            </a:pPr>
            <a:r>
              <a:rPr lang="en-US" dirty="0">
                <a:hlinkClick r:id="rId6"/>
              </a:rPr>
              <a:t>http://chgd.umich.edu/wp-content/uploads/2014/06/10-20_system_positioning.pdf</a:t>
            </a:r>
            <a:endParaRPr lang="en-US" dirty="0"/>
          </a:p>
          <a:p>
            <a:pPr marL="228600" lvl="0" indent="-228600">
              <a:spcBef>
                <a:spcPts val="0"/>
              </a:spcBef>
              <a:buSzPts val="2800"/>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Acknowledgements</a:t>
            </a:r>
            <a:endParaRPr dirty="0"/>
          </a:p>
        </p:txBody>
      </p:sp>
      <p:sp>
        <p:nvSpPr>
          <p:cNvPr id="399" name="Google Shape;399;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dirty="0"/>
              <a:t>Thank you to:</a:t>
            </a:r>
          </a:p>
          <a:p>
            <a:pPr marL="228600" lvl="0" indent="-50800" algn="l" rtl="0">
              <a:lnSpc>
                <a:spcPct val="90000"/>
              </a:lnSpc>
              <a:spcBef>
                <a:spcPts val="0"/>
              </a:spcBef>
              <a:spcAft>
                <a:spcPts val="0"/>
              </a:spcAft>
              <a:buClr>
                <a:schemeClr val="dk1"/>
              </a:buClr>
              <a:buSzPts val="2800"/>
              <a:buNone/>
            </a:pPr>
            <a:endParaRPr lang="en-US" dirty="0"/>
          </a:p>
          <a:p>
            <a:pPr marL="635000" indent="-457200">
              <a:spcBef>
                <a:spcPts val="0"/>
              </a:spcBef>
              <a:buSzPts val="2800"/>
            </a:pPr>
            <a:r>
              <a:rPr lang="en-US" dirty="0"/>
              <a:t>The BioHacking Village for supporting this workshop</a:t>
            </a:r>
          </a:p>
          <a:p>
            <a:pPr marL="635000" indent="-457200">
              <a:spcBef>
                <a:spcPts val="0"/>
              </a:spcBef>
              <a:buSzPts val="2800"/>
            </a:pPr>
            <a:r>
              <a:rPr lang="en-US" dirty="0"/>
              <a:t>OSHPark for assisting in the prototyping and printing of this PCB</a:t>
            </a:r>
          </a:p>
          <a:p>
            <a:pPr marL="635000" indent="-457200">
              <a:spcBef>
                <a:spcPts val="0"/>
              </a:spcBef>
              <a:buSzPts val="2800"/>
            </a:pPr>
            <a:r>
              <a:rPr lang="en-US" dirty="0"/>
              <a:t>Kulty for the initial design of an affordable tDCS device</a:t>
            </a:r>
          </a:p>
          <a:p>
            <a:pPr marL="635000" indent="-457200">
              <a:spcBef>
                <a:spcPts val="0"/>
              </a:spcBef>
              <a:buSzPts val="2800"/>
            </a:pPr>
            <a:r>
              <a:rPr lang="en-US" dirty="0"/>
              <a:t>Vasileios Mingos for the board layout and final design collaboration</a:t>
            </a:r>
          </a:p>
          <a:p>
            <a:pPr marL="635000" indent="-457200">
              <a:spcBef>
                <a:spcPts val="0"/>
              </a:spcBef>
              <a:buSzPts val="2800"/>
            </a:pPr>
            <a:endParaRPr lang="en-US" dirty="0"/>
          </a:p>
          <a:p>
            <a:pPr marL="635000" indent="-457200">
              <a:spcBef>
                <a:spcPts val="0"/>
              </a:spcBef>
              <a:buSzPts val="2800"/>
            </a:pPr>
            <a:r>
              <a:rPr lang="en-US" dirty="0"/>
              <a:t>YOU for being here!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47B80-EE01-4487-820B-31D5C56C2AB5}"/>
              </a:ext>
            </a:extLst>
          </p:cNvPr>
          <p:cNvPicPr>
            <a:picLocks noChangeAspect="1"/>
          </p:cNvPicPr>
          <p:nvPr/>
        </p:nvPicPr>
        <p:blipFill>
          <a:blip r:embed="rId3"/>
          <a:stretch>
            <a:fillRect/>
          </a:stretch>
        </p:blipFill>
        <p:spPr>
          <a:xfrm>
            <a:off x="3914258" y="2166808"/>
            <a:ext cx="4550119" cy="3977777"/>
          </a:xfrm>
          <a:prstGeom prst="rect">
            <a:avLst/>
          </a:prstGeom>
        </p:spPr>
      </p:pic>
      <p:sp>
        <p:nvSpPr>
          <p:cNvPr id="7" name="TextBox 6">
            <a:extLst>
              <a:ext uri="{FF2B5EF4-FFF2-40B4-BE49-F238E27FC236}">
                <a16:creationId xmlns:a16="http://schemas.microsoft.com/office/drawing/2014/main" id="{2629742D-8D72-4630-B681-FFF4E8FA1BDB}"/>
              </a:ext>
            </a:extLst>
          </p:cNvPr>
          <p:cNvSpPr txBox="1"/>
          <p:nvPr/>
        </p:nvSpPr>
        <p:spPr>
          <a:xfrm>
            <a:off x="867806" y="559526"/>
            <a:ext cx="9341708" cy="1015663"/>
          </a:xfrm>
          <a:prstGeom prst="rect">
            <a:avLst/>
          </a:prstGeom>
          <a:noFill/>
        </p:spPr>
        <p:txBody>
          <a:bodyPr wrap="square" rtlCol="0">
            <a:spAutoFit/>
          </a:bodyPr>
          <a:lstStyle/>
          <a:p>
            <a:r>
              <a:rPr lang="en-US" sz="6000" dirty="0"/>
              <a:t>Pop Quiz</a:t>
            </a:r>
          </a:p>
        </p:txBody>
      </p:sp>
    </p:spTree>
    <p:extLst>
      <p:ext uri="{BB962C8B-B14F-4D97-AF65-F5344CB8AC3E}">
        <p14:creationId xmlns:p14="http://schemas.microsoft.com/office/powerpoint/2010/main" val="2695123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Let’s Get Grooving</a:t>
            </a:r>
            <a:endParaRPr dirty="0"/>
          </a:p>
        </p:txBody>
      </p:sp>
      <p:sp>
        <p:nvSpPr>
          <p:cNvPr id="405" name="Google Shape;405;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Badge handout</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3535-7905-4B50-9C0E-1362B4F76DDB}"/>
              </a:ext>
            </a:extLst>
          </p:cNvPr>
          <p:cNvSpPr>
            <a:spLocks noGrp="1"/>
          </p:cNvSpPr>
          <p:nvPr>
            <p:ph type="title"/>
          </p:nvPr>
        </p:nvSpPr>
        <p:spPr/>
        <p:txBody>
          <a:bodyPr/>
          <a:lstStyle/>
          <a:p>
            <a:r>
              <a:rPr lang="en-US" dirty="0"/>
              <a:t>Cognitive Function tDCS Efficacy Test</a:t>
            </a:r>
          </a:p>
        </p:txBody>
      </p:sp>
    </p:spTree>
    <p:extLst>
      <p:ext uri="{BB962C8B-B14F-4D97-AF65-F5344CB8AC3E}">
        <p14:creationId xmlns:p14="http://schemas.microsoft.com/office/powerpoint/2010/main" val="1357795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Words 2</a:t>
            </a:r>
            <a:endParaRPr dirty="0"/>
          </a:p>
        </p:txBody>
      </p:sp>
      <p:graphicFrame>
        <p:nvGraphicFramePr>
          <p:cNvPr id="4" name="Table 3">
            <a:extLst>
              <a:ext uri="{FF2B5EF4-FFF2-40B4-BE49-F238E27FC236}">
                <a16:creationId xmlns:a16="http://schemas.microsoft.com/office/drawing/2014/main" id="{241AE2B2-679B-401C-8EE0-9861ACC48A4F}"/>
              </a:ext>
            </a:extLst>
          </p:cNvPr>
          <p:cNvGraphicFramePr>
            <a:graphicFrameLocks noGrp="1"/>
          </p:cNvGraphicFramePr>
          <p:nvPr>
            <p:extLst>
              <p:ext uri="{D42A27DB-BD31-4B8C-83A1-F6EECF244321}">
                <p14:modId xmlns:p14="http://schemas.microsoft.com/office/powerpoint/2010/main" val="3862427768"/>
              </p:ext>
            </p:extLst>
          </p:nvPr>
        </p:nvGraphicFramePr>
        <p:xfrm>
          <a:off x="1210962" y="1853514"/>
          <a:ext cx="9700053" cy="4151870"/>
        </p:xfrm>
        <a:graphic>
          <a:graphicData uri="http://schemas.openxmlformats.org/drawingml/2006/table">
            <a:tbl>
              <a:tblPr>
                <a:tableStyleId>{E58D82D0-3614-47EE-94D8-972C161CB70B}</a:tableStyleId>
              </a:tblPr>
              <a:tblGrid>
                <a:gridCol w="3233351">
                  <a:extLst>
                    <a:ext uri="{9D8B030D-6E8A-4147-A177-3AD203B41FA5}">
                      <a16:colId xmlns:a16="http://schemas.microsoft.com/office/drawing/2014/main" val="2979983080"/>
                    </a:ext>
                  </a:extLst>
                </a:gridCol>
                <a:gridCol w="3233351">
                  <a:extLst>
                    <a:ext uri="{9D8B030D-6E8A-4147-A177-3AD203B41FA5}">
                      <a16:colId xmlns:a16="http://schemas.microsoft.com/office/drawing/2014/main" val="4233448786"/>
                    </a:ext>
                  </a:extLst>
                </a:gridCol>
                <a:gridCol w="3233351">
                  <a:extLst>
                    <a:ext uri="{9D8B030D-6E8A-4147-A177-3AD203B41FA5}">
                      <a16:colId xmlns:a16="http://schemas.microsoft.com/office/drawing/2014/main" val="3447028532"/>
                    </a:ext>
                  </a:extLst>
                </a:gridCol>
              </a:tblGrid>
              <a:tr h="830374">
                <a:tc>
                  <a:txBody>
                    <a:bodyPr/>
                    <a:lstStyle/>
                    <a:p>
                      <a:pPr algn="l" rtl="0" fontAlgn="ctr">
                        <a:buClr>
                          <a:schemeClr val="dk1"/>
                        </a:buClr>
                        <a:buSzPts val="1500"/>
                        <a:buFont typeface="Arial" panose="020B0604020202020204" pitchFamily="34" charset="0"/>
                        <a:buNone/>
                      </a:pPr>
                      <a:r>
                        <a:rPr lang="en-US" sz="3600" u="none" strike="noStrike">
                          <a:effectLst/>
                        </a:rPr>
                        <a:t>cape</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creep</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enemy</a:t>
                      </a:r>
                      <a:endParaRPr lang="en-US" sz="36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1591357746"/>
                  </a:ext>
                </a:extLst>
              </a:tr>
              <a:tr h="830374">
                <a:tc>
                  <a:txBody>
                    <a:bodyPr/>
                    <a:lstStyle/>
                    <a:p>
                      <a:pPr algn="l" rtl="0" fontAlgn="ctr">
                        <a:buClr>
                          <a:schemeClr val="dk1"/>
                        </a:buClr>
                        <a:buSzPts val="1500"/>
                        <a:buFont typeface="Arial" panose="020B0604020202020204" pitchFamily="34" charset="0"/>
                        <a:buNone/>
                      </a:pPr>
                      <a:r>
                        <a:rPr lang="en-US" sz="3600" u="none" strike="noStrike">
                          <a:effectLst/>
                        </a:rPr>
                        <a:t>package</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dirty="0">
                          <a:effectLst/>
                        </a:rPr>
                        <a:t>green</a:t>
                      </a:r>
                      <a:endParaRPr lang="en-US" sz="3600" b="0" i="0" u="none" strike="noStrike" dirty="0">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pick</a:t>
                      </a:r>
                      <a:endParaRPr lang="en-US" sz="36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670680759"/>
                  </a:ext>
                </a:extLst>
              </a:tr>
              <a:tr h="830374">
                <a:tc>
                  <a:txBody>
                    <a:bodyPr/>
                    <a:lstStyle/>
                    <a:p>
                      <a:pPr algn="l" rtl="0" fontAlgn="ctr">
                        <a:buClr>
                          <a:schemeClr val="dk1"/>
                        </a:buClr>
                        <a:buSzPts val="1500"/>
                        <a:buFont typeface="Arial" panose="020B0604020202020204" pitchFamily="34" charset="0"/>
                        <a:buNone/>
                      </a:pPr>
                      <a:r>
                        <a:rPr lang="en-US" sz="3600" u="none" strike="noStrike">
                          <a:effectLst/>
                        </a:rPr>
                        <a:t>ball</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dirty="0">
                          <a:effectLst/>
                        </a:rPr>
                        <a:t>locality</a:t>
                      </a:r>
                      <a:endParaRPr lang="en-US" sz="3600" b="0" i="0" u="none" strike="noStrike" dirty="0">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wrist</a:t>
                      </a:r>
                      <a:endParaRPr lang="en-US" sz="36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542301730"/>
                  </a:ext>
                </a:extLst>
              </a:tr>
              <a:tr h="830374">
                <a:tc>
                  <a:txBody>
                    <a:bodyPr/>
                    <a:lstStyle/>
                    <a:p>
                      <a:pPr algn="l" rtl="0" fontAlgn="ctr">
                        <a:buClr>
                          <a:schemeClr val="dk1"/>
                        </a:buClr>
                        <a:buSzPts val="1500"/>
                        <a:buFont typeface="Arial" panose="020B0604020202020204" pitchFamily="34" charset="0"/>
                        <a:buNone/>
                      </a:pPr>
                      <a:r>
                        <a:rPr lang="en-US" sz="3600" u="none" strike="noStrike">
                          <a:effectLst/>
                        </a:rPr>
                        <a:t>landlord</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person</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dirty="0">
                          <a:effectLst/>
                        </a:rPr>
                        <a:t>treat</a:t>
                      </a:r>
                      <a:endParaRPr lang="en-US" sz="3600" b="0" i="0" u="none" strike="noStrike" dirty="0">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290834135"/>
                  </a:ext>
                </a:extLst>
              </a:tr>
              <a:tr h="830374">
                <a:tc>
                  <a:txBody>
                    <a:bodyPr/>
                    <a:lstStyle/>
                    <a:p>
                      <a:pPr algn="l" rtl="0" fontAlgn="ctr">
                        <a:buClr>
                          <a:schemeClr val="dk1"/>
                        </a:buClr>
                        <a:buSzPts val="1500"/>
                        <a:buFont typeface="Arial" panose="020B0604020202020204" pitchFamily="34" charset="0"/>
                        <a:buNone/>
                      </a:pPr>
                      <a:r>
                        <a:rPr lang="en-US" sz="3600" u="none" strike="noStrike">
                          <a:effectLst/>
                        </a:rPr>
                        <a:t>donkey</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belief</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dirty="0">
                          <a:effectLst/>
                        </a:rPr>
                        <a:t>moderate</a:t>
                      </a:r>
                      <a:endParaRPr lang="en-US" sz="3600" b="0" i="0" u="none" strike="noStrike" dirty="0">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511467018"/>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8A58-F903-48A0-8DB6-44C2D9675572}"/>
              </a:ext>
            </a:extLst>
          </p:cNvPr>
          <p:cNvSpPr>
            <a:spLocks noGrp="1"/>
          </p:cNvSpPr>
          <p:nvPr>
            <p:ph type="title"/>
          </p:nvPr>
        </p:nvSpPr>
        <p:spPr/>
        <p:txBody>
          <a:bodyPr/>
          <a:lstStyle/>
          <a:p>
            <a:r>
              <a:rPr lang="en-US" dirty="0"/>
              <a:t>Write What you Remember</a:t>
            </a:r>
          </a:p>
        </p:txBody>
      </p:sp>
    </p:spTree>
    <p:extLst>
      <p:ext uri="{BB962C8B-B14F-4D97-AF65-F5344CB8AC3E}">
        <p14:creationId xmlns:p14="http://schemas.microsoft.com/office/powerpoint/2010/main" val="306206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Now How Did You Do?</a:t>
            </a:r>
            <a:endParaRPr dirty="0"/>
          </a:p>
        </p:txBody>
      </p:sp>
      <p:graphicFrame>
        <p:nvGraphicFramePr>
          <p:cNvPr id="4" name="Table 3">
            <a:extLst>
              <a:ext uri="{FF2B5EF4-FFF2-40B4-BE49-F238E27FC236}">
                <a16:creationId xmlns:a16="http://schemas.microsoft.com/office/drawing/2014/main" id="{0F3F5A48-EB92-440C-850C-39F088ED4A8F}"/>
              </a:ext>
            </a:extLst>
          </p:cNvPr>
          <p:cNvGraphicFramePr>
            <a:graphicFrameLocks noGrp="1"/>
          </p:cNvGraphicFramePr>
          <p:nvPr/>
        </p:nvGraphicFramePr>
        <p:xfrm>
          <a:off x="838200" y="1825625"/>
          <a:ext cx="9700053" cy="4151870"/>
        </p:xfrm>
        <a:graphic>
          <a:graphicData uri="http://schemas.openxmlformats.org/drawingml/2006/table">
            <a:tbl>
              <a:tblPr>
                <a:tableStyleId>{E58D82D0-3614-47EE-94D8-972C161CB70B}</a:tableStyleId>
              </a:tblPr>
              <a:tblGrid>
                <a:gridCol w="3233351">
                  <a:extLst>
                    <a:ext uri="{9D8B030D-6E8A-4147-A177-3AD203B41FA5}">
                      <a16:colId xmlns:a16="http://schemas.microsoft.com/office/drawing/2014/main" val="4074736802"/>
                    </a:ext>
                  </a:extLst>
                </a:gridCol>
                <a:gridCol w="3233351">
                  <a:extLst>
                    <a:ext uri="{9D8B030D-6E8A-4147-A177-3AD203B41FA5}">
                      <a16:colId xmlns:a16="http://schemas.microsoft.com/office/drawing/2014/main" val="25367578"/>
                    </a:ext>
                  </a:extLst>
                </a:gridCol>
                <a:gridCol w="3233351">
                  <a:extLst>
                    <a:ext uri="{9D8B030D-6E8A-4147-A177-3AD203B41FA5}">
                      <a16:colId xmlns:a16="http://schemas.microsoft.com/office/drawing/2014/main" val="2141516466"/>
                    </a:ext>
                  </a:extLst>
                </a:gridCol>
              </a:tblGrid>
              <a:tr h="830374">
                <a:tc>
                  <a:txBody>
                    <a:bodyPr/>
                    <a:lstStyle/>
                    <a:p>
                      <a:pPr algn="l" rtl="0" fontAlgn="ctr">
                        <a:buClr>
                          <a:schemeClr val="dk1"/>
                        </a:buClr>
                        <a:buSzPts val="1500"/>
                        <a:buFont typeface="Arial" panose="020B0604020202020204" pitchFamily="34" charset="0"/>
                        <a:buNone/>
                      </a:pPr>
                      <a:r>
                        <a:rPr lang="en-US" sz="3600" u="none" strike="noStrike">
                          <a:effectLst/>
                        </a:rPr>
                        <a:t>cape</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creep</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enemy</a:t>
                      </a:r>
                      <a:endParaRPr lang="en-US" sz="36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2312214102"/>
                  </a:ext>
                </a:extLst>
              </a:tr>
              <a:tr h="830374">
                <a:tc>
                  <a:txBody>
                    <a:bodyPr/>
                    <a:lstStyle/>
                    <a:p>
                      <a:pPr algn="l" rtl="0" fontAlgn="ctr">
                        <a:buClr>
                          <a:schemeClr val="dk1"/>
                        </a:buClr>
                        <a:buSzPts val="1500"/>
                        <a:buFont typeface="Arial" panose="020B0604020202020204" pitchFamily="34" charset="0"/>
                        <a:buNone/>
                      </a:pPr>
                      <a:r>
                        <a:rPr lang="en-US" sz="3600" u="none" strike="noStrike">
                          <a:effectLst/>
                        </a:rPr>
                        <a:t>package</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dirty="0">
                          <a:effectLst/>
                        </a:rPr>
                        <a:t>green</a:t>
                      </a:r>
                      <a:endParaRPr lang="en-US" sz="3600" b="0" i="0" u="none" strike="noStrike" dirty="0">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pick</a:t>
                      </a:r>
                      <a:endParaRPr lang="en-US" sz="36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41685032"/>
                  </a:ext>
                </a:extLst>
              </a:tr>
              <a:tr h="830374">
                <a:tc>
                  <a:txBody>
                    <a:bodyPr/>
                    <a:lstStyle/>
                    <a:p>
                      <a:pPr algn="l" rtl="0" fontAlgn="ctr">
                        <a:buClr>
                          <a:schemeClr val="dk1"/>
                        </a:buClr>
                        <a:buSzPts val="1500"/>
                        <a:buFont typeface="Arial" panose="020B0604020202020204" pitchFamily="34" charset="0"/>
                        <a:buNone/>
                      </a:pPr>
                      <a:r>
                        <a:rPr lang="en-US" sz="3600" u="none" strike="noStrike">
                          <a:effectLst/>
                        </a:rPr>
                        <a:t>ball</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dirty="0">
                          <a:effectLst/>
                        </a:rPr>
                        <a:t>locality</a:t>
                      </a:r>
                      <a:endParaRPr lang="en-US" sz="3600" b="0" i="0" u="none" strike="noStrike" dirty="0">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wrist</a:t>
                      </a:r>
                      <a:endParaRPr lang="en-US" sz="36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1626718540"/>
                  </a:ext>
                </a:extLst>
              </a:tr>
              <a:tr h="830374">
                <a:tc>
                  <a:txBody>
                    <a:bodyPr/>
                    <a:lstStyle/>
                    <a:p>
                      <a:pPr algn="l" rtl="0" fontAlgn="ctr">
                        <a:buClr>
                          <a:schemeClr val="dk1"/>
                        </a:buClr>
                        <a:buSzPts val="1500"/>
                        <a:buFont typeface="Arial" panose="020B0604020202020204" pitchFamily="34" charset="0"/>
                        <a:buNone/>
                      </a:pPr>
                      <a:r>
                        <a:rPr lang="en-US" sz="3600" u="none" strike="noStrike">
                          <a:effectLst/>
                        </a:rPr>
                        <a:t>landlord</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person</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dirty="0">
                          <a:effectLst/>
                        </a:rPr>
                        <a:t>treat</a:t>
                      </a:r>
                      <a:endParaRPr lang="en-US" sz="3600" b="0" i="0" u="none" strike="noStrike" dirty="0">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1016327377"/>
                  </a:ext>
                </a:extLst>
              </a:tr>
              <a:tr h="830374">
                <a:tc>
                  <a:txBody>
                    <a:bodyPr/>
                    <a:lstStyle/>
                    <a:p>
                      <a:pPr algn="l" rtl="0" fontAlgn="ctr">
                        <a:buClr>
                          <a:schemeClr val="dk1"/>
                        </a:buClr>
                        <a:buSzPts val="1500"/>
                        <a:buFont typeface="Arial" panose="020B0604020202020204" pitchFamily="34" charset="0"/>
                        <a:buNone/>
                      </a:pPr>
                      <a:r>
                        <a:rPr lang="en-US" sz="3600" u="none" strike="noStrike">
                          <a:effectLst/>
                        </a:rPr>
                        <a:t>donkey</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a:effectLst/>
                        </a:rPr>
                        <a:t>belief</a:t>
                      </a:r>
                      <a:endParaRPr lang="en-US" sz="36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3600" u="none" strike="noStrike" dirty="0">
                          <a:effectLst/>
                        </a:rPr>
                        <a:t>moderate</a:t>
                      </a:r>
                      <a:endParaRPr lang="en-US" sz="3600" b="0" i="0" u="none" strike="noStrike" dirty="0">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57487292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F38C-175F-48C1-8E4F-8691206C88A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208160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How Many of These Words Can You Remember in One Minute?</a:t>
            </a:r>
            <a:endParaRPr dirty="0"/>
          </a:p>
        </p:txBody>
      </p:sp>
      <p:sp>
        <p:nvSpPr>
          <p:cNvPr id="2" name="Rectangle 1">
            <a:extLst>
              <a:ext uri="{FF2B5EF4-FFF2-40B4-BE49-F238E27FC236}">
                <a16:creationId xmlns:a16="http://schemas.microsoft.com/office/drawing/2014/main" id="{613D176E-3BF9-44EA-8AA3-8BCB09D3E98F}"/>
              </a:ext>
            </a:extLst>
          </p:cNvPr>
          <p:cNvSpPr/>
          <p:nvPr/>
        </p:nvSpPr>
        <p:spPr>
          <a:xfrm>
            <a:off x="325910" y="6421608"/>
            <a:ext cx="2000869" cy="246221"/>
          </a:xfrm>
          <a:prstGeom prst="rect">
            <a:avLst/>
          </a:prstGeom>
        </p:spPr>
        <p:txBody>
          <a:bodyPr wrap="none">
            <a:spAutoFit/>
          </a:bodyPr>
          <a:lstStyle/>
          <a:p>
            <a:r>
              <a:rPr lang="en-US" sz="1000" dirty="0"/>
              <a:t>http://www.quantified-mind.com/</a:t>
            </a:r>
          </a:p>
        </p:txBody>
      </p:sp>
      <p:graphicFrame>
        <p:nvGraphicFramePr>
          <p:cNvPr id="3" name="Table 2">
            <a:extLst>
              <a:ext uri="{FF2B5EF4-FFF2-40B4-BE49-F238E27FC236}">
                <a16:creationId xmlns:a16="http://schemas.microsoft.com/office/drawing/2014/main" id="{5BDD6347-FC87-44F7-8388-9B7D6F31320D}"/>
              </a:ext>
            </a:extLst>
          </p:cNvPr>
          <p:cNvGraphicFramePr>
            <a:graphicFrameLocks noGrp="1"/>
          </p:cNvGraphicFramePr>
          <p:nvPr/>
        </p:nvGraphicFramePr>
        <p:xfrm>
          <a:off x="654908" y="2633019"/>
          <a:ext cx="10645397" cy="3086100"/>
        </p:xfrm>
        <a:graphic>
          <a:graphicData uri="http://schemas.openxmlformats.org/drawingml/2006/table">
            <a:tbl>
              <a:tblPr>
                <a:tableStyleId>{E58D82D0-3614-47EE-94D8-972C161CB70B}</a:tableStyleId>
              </a:tblPr>
              <a:tblGrid>
                <a:gridCol w="3756454">
                  <a:extLst>
                    <a:ext uri="{9D8B030D-6E8A-4147-A177-3AD203B41FA5}">
                      <a16:colId xmlns:a16="http://schemas.microsoft.com/office/drawing/2014/main" val="2660525026"/>
                    </a:ext>
                  </a:extLst>
                </a:gridCol>
                <a:gridCol w="3731741">
                  <a:extLst>
                    <a:ext uri="{9D8B030D-6E8A-4147-A177-3AD203B41FA5}">
                      <a16:colId xmlns:a16="http://schemas.microsoft.com/office/drawing/2014/main" val="936153712"/>
                    </a:ext>
                  </a:extLst>
                </a:gridCol>
                <a:gridCol w="3157202">
                  <a:extLst>
                    <a:ext uri="{9D8B030D-6E8A-4147-A177-3AD203B41FA5}">
                      <a16:colId xmlns:a16="http://schemas.microsoft.com/office/drawing/2014/main" val="3245972783"/>
                    </a:ext>
                  </a:extLst>
                </a:gridCol>
              </a:tblGrid>
              <a:tr h="580562">
                <a:tc>
                  <a:txBody>
                    <a:bodyPr/>
                    <a:lstStyle/>
                    <a:p>
                      <a:pPr algn="l" rtl="0" fontAlgn="ctr">
                        <a:buClr>
                          <a:schemeClr val="dk1"/>
                        </a:buClr>
                        <a:buSzPts val="1500"/>
                        <a:buFont typeface="Arial" panose="020B0604020202020204" pitchFamily="34" charset="0"/>
                        <a:buNone/>
                      </a:pPr>
                      <a:r>
                        <a:rPr lang="en-US" sz="4000" u="none" strike="noStrike" dirty="0">
                          <a:effectLst/>
                        </a:rPr>
                        <a:t>avenue</a:t>
                      </a:r>
                      <a:endParaRPr lang="en-US" sz="4000" b="0" i="0" u="none" strike="noStrike" dirty="0">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dirty="0">
                          <a:effectLst/>
                        </a:rPr>
                        <a:t>businessman</a:t>
                      </a:r>
                      <a:endParaRPr lang="en-US" sz="4000" b="0" i="0" u="none" strike="noStrike" dirty="0">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dirty="0">
                          <a:effectLst/>
                        </a:rPr>
                        <a:t>plain</a:t>
                      </a:r>
                      <a:endParaRPr lang="en-US" sz="4000" b="0" i="0" u="none" strike="noStrike" dirty="0">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464595407"/>
                  </a:ext>
                </a:extLst>
              </a:tr>
              <a:tr h="580562">
                <a:tc>
                  <a:txBody>
                    <a:bodyPr/>
                    <a:lstStyle/>
                    <a:p>
                      <a:pPr algn="l" rtl="0" fontAlgn="ctr">
                        <a:buClr>
                          <a:schemeClr val="dk1"/>
                        </a:buClr>
                        <a:buSzPts val="1500"/>
                        <a:buFont typeface="Arial" panose="020B0604020202020204" pitchFamily="34" charset="0"/>
                        <a:buNone/>
                      </a:pPr>
                      <a:r>
                        <a:rPr lang="en-US" sz="4000" u="none" strike="noStrike">
                          <a:effectLst/>
                        </a:rPr>
                        <a:t>pink</a:t>
                      </a:r>
                      <a:endParaRPr lang="en-US" sz="4000" b="0" i="0" u="none" strike="noStrike">
                        <a:solidFill>
                          <a:srgbClr val="000000"/>
                        </a:solidFill>
                        <a:effectLst/>
                        <a:latin typeface="Arial" panose="020B0604020202020204" pitchFamily="34" charset="0"/>
                      </a:endParaRPr>
                    </a:p>
                  </a:txBody>
                  <a:tcPr marL="182880" marR="7620" marT="7620" marB="0" anchor="ctr">
                    <a:lnB w="12700" cap="flat" cmpd="sng" algn="ctr">
                      <a:noFill/>
                      <a:prstDash val="solid"/>
                      <a:round/>
                      <a:headEnd type="none" w="med" len="med"/>
                      <a:tailEnd type="none" w="med" len="med"/>
                    </a:lnB>
                  </a:tcPr>
                </a:tc>
                <a:tc>
                  <a:txBody>
                    <a:bodyPr/>
                    <a:lstStyle/>
                    <a:p>
                      <a:pPr algn="l" rtl="0" fontAlgn="ctr">
                        <a:buClr>
                          <a:schemeClr val="dk1"/>
                        </a:buClr>
                        <a:buSzPts val="1500"/>
                        <a:buFont typeface="Arial" panose="020B0604020202020204" pitchFamily="34" charset="0"/>
                        <a:buNone/>
                      </a:pPr>
                      <a:r>
                        <a:rPr lang="en-US" sz="4000" u="none" strike="noStrike">
                          <a:effectLst/>
                        </a:rPr>
                        <a:t>origin</a:t>
                      </a:r>
                      <a:endParaRPr lang="en-US" sz="40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a:effectLst/>
                        </a:rPr>
                        <a:t>connection</a:t>
                      </a:r>
                      <a:endParaRPr lang="en-US" sz="40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795684007"/>
                  </a:ext>
                </a:extLst>
              </a:tr>
              <a:tr h="580562">
                <a:tc>
                  <a:txBody>
                    <a:bodyPr/>
                    <a:lstStyle/>
                    <a:p>
                      <a:pPr algn="l" rtl="0" fontAlgn="ctr">
                        <a:buClr>
                          <a:schemeClr val="dk1"/>
                        </a:buClr>
                        <a:buSzPts val="1500"/>
                        <a:buFont typeface="Arial" panose="020B0604020202020204" pitchFamily="34" charset="0"/>
                        <a:buNone/>
                      </a:pPr>
                      <a:r>
                        <a:rPr lang="en-US" sz="4000" u="none" strike="noStrike" dirty="0">
                          <a:effectLst/>
                        </a:rPr>
                        <a:t>bridge</a:t>
                      </a:r>
                      <a:endParaRPr lang="en-US" sz="4000" b="0" i="0" u="none" strike="noStrike" dirty="0">
                        <a:solidFill>
                          <a:srgbClr val="000000"/>
                        </a:solidFill>
                        <a:effectLst/>
                        <a:latin typeface="Arial" panose="020B0604020202020204" pitchFamily="34" charset="0"/>
                      </a:endParaRP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buClr>
                          <a:schemeClr val="dk1"/>
                        </a:buClr>
                        <a:buSzPts val="1500"/>
                        <a:buFont typeface="Arial" panose="020B0604020202020204" pitchFamily="34" charset="0"/>
                        <a:buNone/>
                      </a:pPr>
                      <a:r>
                        <a:rPr lang="en-US" sz="4000" u="none" strike="noStrike">
                          <a:effectLst/>
                        </a:rPr>
                        <a:t>servant</a:t>
                      </a:r>
                      <a:endParaRPr lang="en-US" sz="4000" b="0" i="0" u="none" strike="noStrike">
                        <a:solidFill>
                          <a:srgbClr val="000000"/>
                        </a:solidFill>
                        <a:effectLst/>
                        <a:latin typeface="Arial" panose="020B0604020202020204" pitchFamily="34" charset="0"/>
                      </a:endParaRPr>
                    </a:p>
                  </a:txBody>
                  <a:tcPr marL="182880" marR="7620" marT="7620" marB="0" anchor="ctr">
                    <a:lnL w="12700" cap="flat" cmpd="sng" algn="ctr">
                      <a:noFill/>
                      <a:prstDash val="solid"/>
                      <a:round/>
                      <a:headEnd type="none" w="med" len="med"/>
                      <a:tailEnd type="none" w="med" len="med"/>
                    </a:lnL>
                  </a:tcPr>
                </a:tc>
                <a:tc>
                  <a:txBody>
                    <a:bodyPr/>
                    <a:lstStyle/>
                    <a:p>
                      <a:pPr algn="l" rtl="0" fontAlgn="ctr">
                        <a:buClr>
                          <a:schemeClr val="dk1"/>
                        </a:buClr>
                        <a:buSzPts val="1500"/>
                        <a:buFont typeface="Arial" panose="020B0604020202020204" pitchFamily="34" charset="0"/>
                        <a:buNone/>
                      </a:pPr>
                      <a:r>
                        <a:rPr lang="en-US" sz="4000" u="none" strike="noStrike">
                          <a:effectLst/>
                        </a:rPr>
                        <a:t>success</a:t>
                      </a:r>
                      <a:endParaRPr lang="en-US" sz="40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404262043"/>
                  </a:ext>
                </a:extLst>
              </a:tr>
              <a:tr h="580562">
                <a:tc>
                  <a:txBody>
                    <a:bodyPr/>
                    <a:lstStyle/>
                    <a:p>
                      <a:pPr algn="l" rtl="0" fontAlgn="ctr">
                        <a:buClr>
                          <a:schemeClr val="dk1"/>
                        </a:buClr>
                        <a:buSzPts val="1500"/>
                        <a:buFont typeface="Arial" panose="020B0604020202020204" pitchFamily="34" charset="0"/>
                        <a:buNone/>
                      </a:pPr>
                      <a:r>
                        <a:rPr lang="en-US" sz="4000" u="none" strike="noStrike">
                          <a:effectLst/>
                        </a:rPr>
                        <a:t>suggestion</a:t>
                      </a:r>
                      <a:endParaRPr lang="en-US" sz="4000" b="0" i="0" u="none" strike="noStrike">
                        <a:solidFill>
                          <a:srgbClr val="000000"/>
                        </a:solidFill>
                        <a:effectLst/>
                        <a:latin typeface="Arial" panose="020B0604020202020204" pitchFamily="34" charset="0"/>
                      </a:endParaRPr>
                    </a:p>
                  </a:txBody>
                  <a:tcPr marL="182880" marR="7620" marT="7620" marB="0" anchor="ctr">
                    <a:lnT w="12700" cap="flat" cmpd="sng" algn="ctr">
                      <a:noFill/>
                      <a:prstDash val="solid"/>
                      <a:round/>
                      <a:headEnd type="none" w="med" len="med"/>
                      <a:tailEnd type="none" w="med" len="med"/>
                    </a:lnT>
                  </a:tcPr>
                </a:tc>
                <a:tc>
                  <a:txBody>
                    <a:bodyPr/>
                    <a:lstStyle/>
                    <a:p>
                      <a:pPr algn="l" rtl="0" fontAlgn="ctr">
                        <a:buClr>
                          <a:schemeClr val="dk1"/>
                        </a:buClr>
                        <a:buSzPts val="1500"/>
                        <a:buFont typeface="Arial" panose="020B0604020202020204" pitchFamily="34" charset="0"/>
                        <a:buNone/>
                      </a:pPr>
                      <a:r>
                        <a:rPr lang="en-US" sz="4000" u="none" strike="noStrike">
                          <a:effectLst/>
                        </a:rPr>
                        <a:t>captain</a:t>
                      </a:r>
                      <a:endParaRPr lang="en-US" sz="40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a:effectLst/>
                        </a:rPr>
                        <a:t>birth</a:t>
                      </a:r>
                      <a:endParaRPr lang="en-US" sz="40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876583216"/>
                  </a:ext>
                </a:extLst>
              </a:tr>
              <a:tr h="580562">
                <a:tc>
                  <a:txBody>
                    <a:bodyPr/>
                    <a:lstStyle/>
                    <a:p>
                      <a:pPr algn="l" rtl="0" fontAlgn="ctr">
                        <a:buClr>
                          <a:schemeClr val="dk1"/>
                        </a:buClr>
                        <a:buSzPts val="1500"/>
                        <a:buFont typeface="Arial" panose="020B0604020202020204" pitchFamily="34" charset="0"/>
                        <a:buNone/>
                      </a:pPr>
                      <a:r>
                        <a:rPr lang="en-US" sz="4000" u="none" strike="noStrike">
                          <a:effectLst/>
                        </a:rPr>
                        <a:t>mist</a:t>
                      </a:r>
                      <a:endParaRPr lang="en-US" sz="40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a:effectLst/>
                        </a:rPr>
                        <a:t>surface</a:t>
                      </a:r>
                      <a:endParaRPr lang="en-US" sz="40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dirty="0">
                          <a:effectLst/>
                        </a:rPr>
                        <a:t>discipline</a:t>
                      </a:r>
                      <a:endParaRPr lang="en-US" sz="4000" b="0" i="0" u="none" strike="noStrike" dirty="0">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083814618"/>
                  </a:ext>
                </a:extLst>
              </a:tr>
            </a:tbl>
          </a:graphicData>
        </a:graphic>
      </p:graphicFrame>
    </p:spTree>
    <p:extLst>
      <p:ext uri="{BB962C8B-B14F-4D97-AF65-F5344CB8AC3E}">
        <p14:creationId xmlns:p14="http://schemas.microsoft.com/office/powerpoint/2010/main" val="1663678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Write Them Down</a:t>
            </a:r>
            <a:endParaRPr dirty="0"/>
          </a:p>
        </p:txBody>
      </p:sp>
    </p:spTree>
    <p:extLst>
      <p:ext uri="{BB962C8B-B14F-4D97-AF65-F5344CB8AC3E}">
        <p14:creationId xmlns:p14="http://schemas.microsoft.com/office/powerpoint/2010/main" val="2612588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How Did You Do?</a:t>
            </a:r>
            <a:endParaRPr dirty="0"/>
          </a:p>
        </p:txBody>
      </p:sp>
      <p:graphicFrame>
        <p:nvGraphicFramePr>
          <p:cNvPr id="7" name="Table 6">
            <a:extLst>
              <a:ext uri="{FF2B5EF4-FFF2-40B4-BE49-F238E27FC236}">
                <a16:creationId xmlns:a16="http://schemas.microsoft.com/office/drawing/2014/main" id="{2C4F88F9-E09B-4BDD-B1DF-8DA3B9AE2B1E}"/>
              </a:ext>
            </a:extLst>
          </p:cNvPr>
          <p:cNvGraphicFramePr>
            <a:graphicFrameLocks noGrp="1"/>
          </p:cNvGraphicFramePr>
          <p:nvPr/>
        </p:nvGraphicFramePr>
        <p:xfrm>
          <a:off x="654908" y="2633019"/>
          <a:ext cx="10645397" cy="3086100"/>
        </p:xfrm>
        <a:graphic>
          <a:graphicData uri="http://schemas.openxmlformats.org/drawingml/2006/table">
            <a:tbl>
              <a:tblPr>
                <a:tableStyleId>{E58D82D0-3614-47EE-94D8-972C161CB70B}</a:tableStyleId>
              </a:tblPr>
              <a:tblGrid>
                <a:gridCol w="3756454">
                  <a:extLst>
                    <a:ext uri="{9D8B030D-6E8A-4147-A177-3AD203B41FA5}">
                      <a16:colId xmlns:a16="http://schemas.microsoft.com/office/drawing/2014/main" val="2660525026"/>
                    </a:ext>
                  </a:extLst>
                </a:gridCol>
                <a:gridCol w="3731741">
                  <a:extLst>
                    <a:ext uri="{9D8B030D-6E8A-4147-A177-3AD203B41FA5}">
                      <a16:colId xmlns:a16="http://schemas.microsoft.com/office/drawing/2014/main" val="936153712"/>
                    </a:ext>
                  </a:extLst>
                </a:gridCol>
                <a:gridCol w="3157202">
                  <a:extLst>
                    <a:ext uri="{9D8B030D-6E8A-4147-A177-3AD203B41FA5}">
                      <a16:colId xmlns:a16="http://schemas.microsoft.com/office/drawing/2014/main" val="3245972783"/>
                    </a:ext>
                  </a:extLst>
                </a:gridCol>
              </a:tblGrid>
              <a:tr h="580562">
                <a:tc>
                  <a:txBody>
                    <a:bodyPr/>
                    <a:lstStyle/>
                    <a:p>
                      <a:pPr algn="l" rtl="0" fontAlgn="ctr">
                        <a:buClr>
                          <a:schemeClr val="dk1"/>
                        </a:buClr>
                        <a:buSzPts val="1500"/>
                        <a:buFont typeface="Arial" panose="020B0604020202020204" pitchFamily="34" charset="0"/>
                        <a:buNone/>
                      </a:pPr>
                      <a:r>
                        <a:rPr lang="en-US" sz="4000" u="none" strike="noStrike" dirty="0">
                          <a:effectLst/>
                        </a:rPr>
                        <a:t>avenue</a:t>
                      </a:r>
                      <a:endParaRPr lang="en-US" sz="4000" b="0" i="0" u="none" strike="noStrike" dirty="0">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dirty="0">
                          <a:effectLst/>
                        </a:rPr>
                        <a:t>businessman</a:t>
                      </a:r>
                      <a:endParaRPr lang="en-US" sz="4000" b="0" i="0" u="none" strike="noStrike" dirty="0">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dirty="0">
                          <a:effectLst/>
                        </a:rPr>
                        <a:t>plain</a:t>
                      </a:r>
                      <a:endParaRPr lang="en-US" sz="4000" b="0" i="0" u="none" strike="noStrike" dirty="0">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464595407"/>
                  </a:ext>
                </a:extLst>
              </a:tr>
              <a:tr h="580562">
                <a:tc>
                  <a:txBody>
                    <a:bodyPr/>
                    <a:lstStyle/>
                    <a:p>
                      <a:pPr algn="l" rtl="0" fontAlgn="ctr">
                        <a:buClr>
                          <a:schemeClr val="dk1"/>
                        </a:buClr>
                        <a:buSzPts val="1500"/>
                        <a:buFont typeface="Arial" panose="020B0604020202020204" pitchFamily="34" charset="0"/>
                        <a:buNone/>
                      </a:pPr>
                      <a:r>
                        <a:rPr lang="en-US" sz="4000" u="none" strike="noStrike">
                          <a:effectLst/>
                        </a:rPr>
                        <a:t>pink</a:t>
                      </a:r>
                      <a:endParaRPr lang="en-US" sz="4000" b="0" i="0" u="none" strike="noStrike">
                        <a:solidFill>
                          <a:srgbClr val="000000"/>
                        </a:solidFill>
                        <a:effectLst/>
                        <a:latin typeface="Arial" panose="020B0604020202020204" pitchFamily="34" charset="0"/>
                      </a:endParaRPr>
                    </a:p>
                  </a:txBody>
                  <a:tcPr marL="182880" marR="7620" marT="7620" marB="0" anchor="ctr">
                    <a:lnB w="12700" cap="flat" cmpd="sng" algn="ctr">
                      <a:noFill/>
                      <a:prstDash val="solid"/>
                      <a:round/>
                      <a:headEnd type="none" w="med" len="med"/>
                      <a:tailEnd type="none" w="med" len="med"/>
                    </a:lnB>
                  </a:tcPr>
                </a:tc>
                <a:tc>
                  <a:txBody>
                    <a:bodyPr/>
                    <a:lstStyle/>
                    <a:p>
                      <a:pPr algn="l" rtl="0" fontAlgn="ctr">
                        <a:buClr>
                          <a:schemeClr val="dk1"/>
                        </a:buClr>
                        <a:buSzPts val="1500"/>
                        <a:buFont typeface="Arial" panose="020B0604020202020204" pitchFamily="34" charset="0"/>
                        <a:buNone/>
                      </a:pPr>
                      <a:r>
                        <a:rPr lang="en-US" sz="4000" u="none" strike="noStrike">
                          <a:effectLst/>
                        </a:rPr>
                        <a:t>origin</a:t>
                      </a:r>
                      <a:endParaRPr lang="en-US" sz="40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a:effectLst/>
                        </a:rPr>
                        <a:t>connection</a:t>
                      </a:r>
                      <a:endParaRPr lang="en-US" sz="40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795684007"/>
                  </a:ext>
                </a:extLst>
              </a:tr>
              <a:tr h="580562">
                <a:tc>
                  <a:txBody>
                    <a:bodyPr/>
                    <a:lstStyle/>
                    <a:p>
                      <a:pPr algn="l" rtl="0" fontAlgn="ctr">
                        <a:buClr>
                          <a:schemeClr val="dk1"/>
                        </a:buClr>
                        <a:buSzPts val="1500"/>
                        <a:buFont typeface="Arial" panose="020B0604020202020204" pitchFamily="34" charset="0"/>
                        <a:buNone/>
                      </a:pPr>
                      <a:r>
                        <a:rPr lang="en-US" sz="4000" u="none" strike="noStrike" dirty="0">
                          <a:effectLst/>
                        </a:rPr>
                        <a:t>bridge</a:t>
                      </a:r>
                      <a:endParaRPr lang="en-US" sz="4000" b="0" i="0" u="none" strike="noStrike" dirty="0">
                        <a:solidFill>
                          <a:srgbClr val="000000"/>
                        </a:solidFill>
                        <a:effectLst/>
                        <a:latin typeface="Arial" panose="020B0604020202020204" pitchFamily="34" charset="0"/>
                      </a:endParaRPr>
                    </a:p>
                  </a:txBody>
                  <a:tcPr marL="18288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buClr>
                          <a:schemeClr val="dk1"/>
                        </a:buClr>
                        <a:buSzPts val="1500"/>
                        <a:buFont typeface="Arial" panose="020B0604020202020204" pitchFamily="34" charset="0"/>
                        <a:buNone/>
                      </a:pPr>
                      <a:r>
                        <a:rPr lang="en-US" sz="4000" u="none" strike="noStrike">
                          <a:effectLst/>
                        </a:rPr>
                        <a:t>servant</a:t>
                      </a:r>
                      <a:endParaRPr lang="en-US" sz="4000" b="0" i="0" u="none" strike="noStrike">
                        <a:solidFill>
                          <a:srgbClr val="000000"/>
                        </a:solidFill>
                        <a:effectLst/>
                        <a:latin typeface="Arial" panose="020B0604020202020204" pitchFamily="34" charset="0"/>
                      </a:endParaRPr>
                    </a:p>
                  </a:txBody>
                  <a:tcPr marL="182880" marR="7620" marT="7620" marB="0" anchor="ctr">
                    <a:lnL w="12700" cap="flat" cmpd="sng" algn="ctr">
                      <a:noFill/>
                      <a:prstDash val="solid"/>
                      <a:round/>
                      <a:headEnd type="none" w="med" len="med"/>
                      <a:tailEnd type="none" w="med" len="med"/>
                    </a:lnL>
                  </a:tcPr>
                </a:tc>
                <a:tc>
                  <a:txBody>
                    <a:bodyPr/>
                    <a:lstStyle/>
                    <a:p>
                      <a:pPr algn="l" rtl="0" fontAlgn="ctr">
                        <a:buClr>
                          <a:schemeClr val="dk1"/>
                        </a:buClr>
                        <a:buSzPts val="1500"/>
                        <a:buFont typeface="Arial" panose="020B0604020202020204" pitchFamily="34" charset="0"/>
                        <a:buNone/>
                      </a:pPr>
                      <a:r>
                        <a:rPr lang="en-US" sz="4000" u="none" strike="noStrike">
                          <a:effectLst/>
                        </a:rPr>
                        <a:t>success</a:t>
                      </a:r>
                      <a:endParaRPr lang="en-US" sz="40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404262043"/>
                  </a:ext>
                </a:extLst>
              </a:tr>
              <a:tr h="580562">
                <a:tc>
                  <a:txBody>
                    <a:bodyPr/>
                    <a:lstStyle/>
                    <a:p>
                      <a:pPr algn="l" rtl="0" fontAlgn="ctr">
                        <a:buClr>
                          <a:schemeClr val="dk1"/>
                        </a:buClr>
                        <a:buSzPts val="1500"/>
                        <a:buFont typeface="Arial" panose="020B0604020202020204" pitchFamily="34" charset="0"/>
                        <a:buNone/>
                      </a:pPr>
                      <a:r>
                        <a:rPr lang="en-US" sz="4000" u="none" strike="noStrike">
                          <a:effectLst/>
                        </a:rPr>
                        <a:t>suggestion</a:t>
                      </a:r>
                      <a:endParaRPr lang="en-US" sz="4000" b="0" i="0" u="none" strike="noStrike">
                        <a:solidFill>
                          <a:srgbClr val="000000"/>
                        </a:solidFill>
                        <a:effectLst/>
                        <a:latin typeface="Arial" panose="020B0604020202020204" pitchFamily="34" charset="0"/>
                      </a:endParaRPr>
                    </a:p>
                  </a:txBody>
                  <a:tcPr marL="182880" marR="7620" marT="7620" marB="0" anchor="ctr">
                    <a:lnT w="12700" cap="flat" cmpd="sng" algn="ctr">
                      <a:noFill/>
                      <a:prstDash val="solid"/>
                      <a:round/>
                      <a:headEnd type="none" w="med" len="med"/>
                      <a:tailEnd type="none" w="med" len="med"/>
                    </a:lnT>
                  </a:tcPr>
                </a:tc>
                <a:tc>
                  <a:txBody>
                    <a:bodyPr/>
                    <a:lstStyle/>
                    <a:p>
                      <a:pPr algn="l" rtl="0" fontAlgn="ctr">
                        <a:buClr>
                          <a:schemeClr val="dk1"/>
                        </a:buClr>
                        <a:buSzPts val="1500"/>
                        <a:buFont typeface="Arial" panose="020B0604020202020204" pitchFamily="34" charset="0"/>
                        <a:buNone/>
                      </a:pPr>
                      <a:r>
                        <a:rPr lang="en-US" sz="4000" u="none" strike="noStrike">
                          <a:effectLst/>
                        </a:rPr>
                        <a:t>captain</a:t>
                      </a:r>
                      <a:endParaRPr lang="en-US" sz="40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a:effectLst/>
                        </a:rPr>
                        <a:t>birth</a:t>
                      </a:r>
                      <a:endParaRPr lang="en-US" sz="4000" b="0" i="0" u="none" strike="noStrike">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876583216"/>
                  </a:ext>
                </a:extLst>
              </a:tr>
              <a:tr h="580562">
                <a:tc>
                  <a:txBody>
                    <a:bodyPr/>
                    <a:lstStyle/>
                    <a:p>
                      <a:pPr algn="l" rtl="0" fontAlgn="ctr">
                        <a:buClr>
                          <a:schemeClr val="dk1"/>
                        </a:buClr>
                        <a:buSzPts val="1500"/>
                        <a:buFont typeface="Arial" panose="020B0604020202020204" pitchFamily="34" charset="0"/>
                        <a:buNone/>
                      </a:pPr>
                      <a:r>
                        <a:rPr lang="en-US" sz="4000" u="none" strike="noStrike">
                          <a:effectLst/>
                        </a:rPr>
                        <a:t>mist</a:t>
                      </a:r>
                      <a:endParaRPr lang="en-US" sz="40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a:effectLst/>
                        </a:rPr>
                        <a:t>surface</a:t>
                      </a:r>
                      <a:endParaRPr lang="en-US" sz="4000" b="0" i="0" u="none" strike="noStrike">
                        <a:solidFill>
                          <a:srgbClr val="000000"/>
                        </a:solidFill>
                        <a:effectLst/>
                        <a:latin typeface="Arial" panose="020B0604020202020204" pitchFamily="34" charset="0"/>
                      </a:endParaRPr>
                    </a:p>
                  </a:txBody>
                  <a:tcPr marL="182880" marR="7620" marT="7620" marB="0" anchor="ctr"/>
                </a:tc>
                <a:tc>
                  <a:txBody>
                    <a:bodyPr/>
                    <a:lstStyle/>
                    <a:p>
                      <a:pPr algn="l" rtl="0" fontAlgn="ctr">
                        <a:buClr>
                          <a:schemeClr val="dk1"/>
                        </a:buClr>
                        <a:buSzPts val="1500"/>
                        <a:buFont typeface="Arial" panose="020B0604020202020204" pitchFamily="34" charset="0"/>
                        <a:buNone/>
                      </a:pPr>
                      <a:r>
                        <a:rPr lang="en-US" sz="4000" u="none" strike="noStrike" dirty="0">
                          <a:effectLst/>
                        </a:rPr>
                        <a:t>discipline</a:t>
                      </a:r>
                      <a:endParaRPr lang="en-US" sz="4000" b="0" i="0" u="none" strike="noStrike" dirty="0">
                        <a:solidFill>
                          <a:srgbClr val="000000"/>
                        </a:solidFill>
                        <a:effectLst/>
                        <a:latin typeface="Arial" panose="020B0604020202020204" pitchFamily="34" charset="0"/>
                      </a:endParaRPr>
                    </a:p>
                  </a:txBody>
                  <a:tcPr marL="182880" marR="7620" marT="7620" marB="0" anchor="ctr"/>
                </a:tc>
                <a:extLst>
                  <a:ext uri="{0D108BD9-81ED-4DB2-BD59-A6C34878D82A}">
                    <a16:rowId xmlns:a16="http://schemas.microsoft.com/office/drawing/2014/main" val="3083814618"/>
                  </a:ext>
                </a:extLst>
              </a:tr>
            </a:tbl>
          </a:graphicData>
        </a:graphic>
      </p:graphicFrame>
    </p:spTree>
    <p:extLst>
      <p:ext uri="{BB962C8B-B14F-4D97-AF65-F5344CB8AC3E}">
        <p14:creationId xmlns:p14="http://schemas.microsoft.com/office/powerpoint/2010/main" val="48495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Disclaimer</a:t>
            </a:r>
            <a:endParaRPr dirty="0"/>
          </a:p>
        </p:txBody>
      </p:sp>
      <p:sp>
        <p:nvSpPr>
          <p:cNvPr id="122" name="Google Shape;122;p4"/>
          <p:cNvSpPr txBox="1">
            <a:spLocks noGrp="1"/>
          </p:cNvSpPr>
          <p:nvPr>
            <p:ph type="body" idx="1"/>
          </p:nvPr>
        </p:nvSpPr>
        <p:spPr>
          <a:xfrm>
            <a:off x="838200" y="1825625"/>
            <a:ext cx="10515600" cy="400367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The tDCS device provided in this workshop is not intended as a medical device and is not approved by the FDA. The user accepts all risk associated with the advice, guidance, claims, and references provided within this presentation.</a:t>
            </a:r>
            <a:endParaRPr dirty="0"/>
          </a:p>
          <a:p>
            <a:pPr marL="228600" lvl="0" indent="-228600" algn="l" rtl="0">
              <a:lnSpc>
                <a:spcPct val="90000"/>
              </a:lnSpc>
              <a:spcBef>
                <a:spcPts val="1000"/>
              </a:spcBef>
              <a:spcAft>
                <a:spcPts val="0"/>
              </a:spcAft>
              <a:buClr>
                <a:schemeClr val="dk1"/>
              </a:buClr>
              <a:buSzPts val="2800"/>
              <a:buChar char="•"/>
            </a:pPr>
            <a:r>
              <a:rPr lang="en-US" dirty="0"/>
              <a:t>By accepting this tDCS device, you are accepting all risk associated with its ownership and usage.</a:t>
            </a:r>
            <a:endParaRPr dirty="0"/>
          </a:p>
          <a:p>
            <a:pPr marL="228600" lvl="0" indent="-228600" algn="l" rtl="0">
              <a:lnSpc>
                <a:spcPct val="90000"/>
              </a:lnSpc>
              <a:spcBef>
                <a:spcPts val="1000"/>
              </a:spcBef>
              <a:spcAft>
                <a:spcPts val="0"/>
              </a:spcAft>
              <a:buClr>
                <a:schemeClr val="dk1"/>
              </a:buClr>
              <a:buSzPts val="2800"/>
              <a:buChar char="•"/>
            </a:pPr>
            <a:r>
              <a:rPr lang="en-US" dirty="0"/>
              <a:t>Children, elderly, and people with history of epilepsy, stroke, or implants should consider avoiding DIY tDCS.</a:t>
            </a:r>
            <a:endParaRPr dirty="0"/>
          </a:p>
          <a:p>
            <a:pPr marL="228600" lvl="0" indent="-228600" algn="l" rtl="0">
              <a:lnSpc>
                <a:spcPct val="90000"/>
              </a:lnSpc>
              <a:spcBef>
                <a:spcPts val="1000"/>
              </a:spcBef>
              <a:spcAft>
                <a:spcPts val="0"/>
              </a:spcAft>
              <a:buClr>
                <a:schemeClr val="dk1"/>
              </a:buClr>
              <a:buSzPts val="2800"/>
              <a:buChar char="•"/>
            </a:pPr>
            <a:r>
              <a:rPr lang="en-US" dirty="0"/>
              <a:t>Please consult your physician before engaging in DIY tDCS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What is tDCS</a:t>
            </a:r>
            <a:endParaRPr dirty="0"/>
          </a:p>
        </p:txBody>
      </p:sp>
      <p:sp>
        <p:nvSpPr>
          <p:cNvPr id="129" name="Google Shape;12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Overview and History</a:t>
            </a:r>
            <a:endParaRPr dirty="0"/>
          </a:p>
          <a:p>
            <a:pPr marL="228600" lvl="0" indent="0" algn="l" rtl="0">
              <a:lnSpc>
                <a:spcPct val="90000"/>
              </a:lnSpc>
              <a:spcBef>
                <a:spcPts val="0"/>
              </a:spcBef>
              <a:spcAft>
                <a:spcPts val="0"/>
              </a:spcAft>
              <a:buNone/>
            </a:pPr>
            <a:endParaRPr dirty="0"/>
          </a:p>
          <a:p>
            <a:pPr marL="228600" lvl="0" indent="-241300" algn="l" rtl="0">
              <a:lnSpc>
                <a:spcPct val="100000"/>
              </a:lnSpc>
              <a:spcBef>
                <a:spcPts val="0"/>
              </a:spcBef>
              <a:spcAft>
                <a:spcPts val="0"/>
              </a:spcAft>
              <a:buSzPts val="2000"/>
              <a:buChar char="•"/>
            </a:pPr>
            <a:r>
              <a:rPr lang="en-US" sz="2000" dirty="0"/>
              <a:t>“a form of neuromodulation that uses constant, low direct current delivered via electrodes on the head.” </a:t>
            </a:r>
            <a:endParaRPr sz="2000" dirty="0"/>
          </a:p>
          <a:p>
            <a:pPr marL="228600" lvl="0" indent="-241300" algn="l" rtl="0">
              <a:lnSpc>
                <a:spcPct val="100000"/>
              </a:lnSpc>
              <a:spcBef>
                <a:spcPts val="0"/>
              </a:spcBef>
              <a:spcAft>
                <a:spcPts val="0"/>
              </a:spcAft>
              <a:buSzPts val="2000"/>
              <a:buChar char="•"/>
            </a:pPr>
            <a:r>
              <a:rPr lang="en-US" sz="2000" dirty="0"/>
              <a:t>By applying voltage to specific neuronal areas and pathways, we can amplify the strength of those connections, thereby increasing (or decreasing) our synaptic amplitude to craft a specific desired outcome.</a:t>
            </a:r>
          </a:p>
          <a:p>
            <a:pPr marL="228600" lvl="0" indent="-228600" algn="l" rtl="0">
              <a:lnSpc>
                <a:spcPct val="90000"/>
              </a:lnSpc>
              <a:spcBef>
                <a:spcPts val="1000"/>
              </a:spcBef>
              <a:spcAft>
                <a:spcPts val="0"/>
              </a:spcAft>
              <a:buClr>
                <a:schemeClr val="dk1"/>
              </a:buClr>
              <a:buSzPts val="2800"/>
              <a:buChar char="•"/>
            </a:pPr>
            <a:r>
              <a:rPr lang="en-US" sz="2000" u="sng" dirty="0">
                <a:solidFill>
                  <a:schemeClr val="hlink"/>
                </a:solidFill>
                <a:hlinkClick r:id="rId3"/>
              </a:rPr>
              <a:t>https://medium.com/@vagabondbanana/what-is-tdcs-e29ff728</a:t>
            </a:r>
            <a:r>
              <a:rPr lang="en-US" u="sng" dirty="0">
                <a:solidFill>
                  <a:schemeClr val="hlink"/>
                </a:solidFill>
                <a:hlinkClick r:id="rId3"/>
              </a:rPr>
              <a:t>8a02</a:t>
            </a: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2670</Words>
  <Application>Microsoft Office PowerPoint</Application>
  <PresentationFormat>Widescreen</PresentationFormat>
  <Paragraphs>362</Paragraphs>
  <Slides>45</Slides>
  <Notes>42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45</vt:i4>
      </vt:variant>
    </vt:vector>
  </HeadingPairs>
  <TitlesOfParts>
    <vt:vector size="50" baseType="lpstr">
      <vt:lpstr>Arial</vt:lpstr>
      <vt:lpstr>Calibri</vt:lpstr>
      <vt:lpstr>Courier New</vt:lpstr>
      <vt:lpstr>Office Theme</vt:lpstr>
      <vt:lpstr>Office Theme</vt:lpstr>
      <vt:lpstr>Transcranial Direct Current Stimulation</vt:lpstr>
      <vt:lpstr>Who are we?</vt:lpstr>
      <vt:lpstr>Workshop Overview</vt:lpstr>
      <vt:lpstr>PowerPoint Presentation</vt:lpstr>
      <vt:lpstr>How Many of These Words Can You Remember in One Minute?</vt:lpstr>
      <vt:lpstr>Write Them Down</vt:lpstr>
      <vt:lpstr>How Did You Do?</vt:lpstr>
      <vt:lpstr>Disclaimer</vt:lpstr>
      <vt:lpstr>What is tDCS</vt:lpstr>
      <vt:lpstr>Why tDCS?</vt:lpstr>
      <vt:lpstr>Safety</vt:lpstr>
      <vt:lpstr>Overview</vt:lpstr>
      <vt:lpstr>Electrode Placement</vt:lpstr>
      <vt:lpstr>PowerPoint Presentation</vt:lpstr>
      <vt:lpstr>Mapped Scalp Using the 10-20 System</vt:lpstr>
      <vt:lpstr>Important Points on the Skull</vt:lpstr>
      <vt:lpstr>Mapped Scalp Using the 10-20 System</vt:lpstr>
      <vt:lpstr>Let’s Get Mapping</vt:lpstr>
      <vt:lpstr>Now Let’s Find T3 and T4</vt:lpstr>
      <vt:lpstr>Finding Your Circumference</vt:lpstr>
      <vt:lpstr>Mapping the Rest</vt:lpstr>
      <vt:lpstr>Common Locations for tDCS</vt:lpstr>
      <vt:lpstr>Studies Associated with Montages</vt:lpstr>
      <vt:lpstr>Finding F3</vt:lpstr>
      <vt:lpstr>Finding F4</vt:lpstr>
      <vt:lpstr>Depression</vt:lpstr>
      <vt:lpstr>Addiction </vt:lpstr>
      <vt:lpstr>Addiction Studies with tDCS</vt:lpstr>
      <vt:lpstr>Insightfulness </vt:lpstr>
      <vt:lpstr>Attention Improvement</vt:lpstr>
      <vt:lpstr>Chronic Pain/Fibromyalgia </vt:lpstr>
      <vt:lpstr>ADHD</vt:lpstr>
      <vt:lpstr>Improved Cognition</vt:lpstr>
      <vt:lpstr>Other Montages </vt:lpstr>
      <vt:lpstr>Setting up Your Session</vt:lpstr>
      <vt:lpstr>Badge Overview</vt:lpstr>
      <vt:lpstr>Another Disclaimer</vt:lpstr>
      <vt:lpstr>Resources</vt:lpstr>
      <vt:lpstr>Acknowledgements</vt:lpstr>
      <vt:lpstr>Let’s Get Grooving</vt:lpstr>
      <vt:lpstr>Cognitive Function tDCS Efficacy Test</vt:lpstr>
      <vt:lpstr>Words 2</vt:lpstr>
      <vt:lpstr>Write What you Remember</vt:lpstr>
      <vt:lpstr>Now How Did You Do?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Transcranial Direct Current Stimulation</dc:title>
  <dc:creator>Darren Lawless</dc:creator>
  <cp:lastModifiedBy>JENNIFER SZKATULSKI</cp:lastModifiedBy>
  <cp:revision>5</cp:revision>
  <dcterms:created xsi:type="dcterms:W3CDTF">2019-08-09T06:38:34Z</dcterms:created>
  <dcterms:modified xsi:type="dcterms:W3CDTF">2019-08-23T17:50:21Z</dcterms:modified>
</cp:coreProperties>
</file>